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70" r:id="rId2"/>
    <p:sldId id="257" r:id="rId3"/>
    <p:sldId id="371" r:id="rId4"/>
    <p:sldId id="458" r:id="rId5"/>
    <p:sldId id="456" r:id="rId6"/>
    <p:sldId id="267" r:id="rId7"/>
    <p:sldId id="364" r:id="rId8"/>
    <p:sldId id="262" r:id="rId9"/>
    <p:sldId id="263" r:id="rId10"/>
    <p:sldId id="290" r:id="rId11"/>
    <p:sldId id="264" r:id="rId12"/>
    <p:sldId id="463" r:id="rId13"/>
    <p:sldId id="265" r:id="rId14"/>
    <p:sldId id="459" r:id="rId15"/>
    <p:sldId id="457" r:id="rId16"/>
    <p:sldId id="460" r:id="rId17"/>
    <p:sldId id="461" r:id="rId18"/>
    <p:sldId id="462" r:id="rId19"/>
    <p:sldId id="436" r:id="rId20"/>
    <p:sldId id="43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40" autoAdjust="0"/>
    <p:restoredTop sz="94004" autoAdjust="0"/>
  </p:normalViewPr>
  <p:slideViewPr>
    <p:cSldViewPr snapToGrid="0">
      <p:cViewPr>
        <p:scale>
          <a:sx n="67" d="100"/>
          <a:sy n="67" d="100"/>
        </p:scale>
        <p:origin x="800" y="1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469DA-4B66-4603-A769-68EA684FEA8C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650CF-0B7E-4950-8F70-18CFA38858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399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Wikidata</a:t>
            </a:r>
            <a:r>
              <a:rPr lang="en-IN" dirty="0"/>
              <a:t> and Wikipedia globe </a:t>
            </a:r>
          </a:p>
          <a:p>
            <a:r>
              <a:rPr lang="en-IN" dirty="0"/>
              <a:t>Slide for </a:t>
            </a:r>
            <a:r>
              <a:rPr lang="en-IN" dirty="0" err="1"/>
              <a:t>minicopus</a:t>
            </a:r>
            <a:endParaRPr lang="en-IN" dirty="0"/>
          </a:p>
          <a:p>
            <a:r>
              <a:rPr lang="en-IN" dirty="0"/>
              <a:t>Make it clearer __ explain well </a:t>
            </a:r>
          </a:p>
          <a:p>
            <a:endParaRPr lang="en-IN" dirty="0"/>
          </a:p>
          <a:p>
            <a:r>
              <a:rPr lang="en-IN" dirty="0"/>
              <a:t>Explain zoonosis </a:t>
            </a:r>
          </a:p>
          <a:p>
            <a:r>
              <a:rPr lang="en-IN" dirty="0"/>
              <a:t>Dictionaries are often called ontology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i="1" dirty="0"/>
              <a:t>Critical for annotations and Ontology </a:t>
            </a:r>
          </a:p>
          <a:p>
            <a:endParaRPr lang="en-IN" dirty="0"/>
          </a:p>
          <a:p>
            <a:r>
              <a:rPr lang="en-IN" dirty="0"/>
              <a:t>Ontology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4F00E-8953-4C10-9E32-400CAD63250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9619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Traffic Lights -&gt; Spreadsheet  + literal traffic light</a:t>
            </a:r>
          </a:p>
          <a:p>
            <a:r>
              <a:rPr lang="en-IN" dirty="0"/>
              <a:t>Daily Stand-ups</a:t>
            </a:r>
          </a:p>
          <a:p>
            <a:r>
              <a:rPr lang="en-IN" dirty="0"/>
              <a:t>What I did</a:t>
            </a:r>
          </a:p>
          <a:p>
            <a:r>
              <a:rPr lang="en-IN" dirty="0"/>
              <a:t>What next</a:t>
            </a:r>
          </a:p>
          <a:p>
            <a:r>
              <a:rPr lang="en-IN" dirty="0"/>
              <a:t>Blockers</a:t>
            </a:r>
          </a:p>
          <a:p>
            <a:r>
              <a:rPr lang="en-IN" dirty="0"/>
              <a:t>Community</a:t>
            </a:r>
          </a:p>
          <a:p>
            <a:r>
              <a:rPr lang="en-IN" dirty="0"/>
              <a:t>Icons &gt; Textual information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AD976-4DB8-4B3A-94DD-8EF82E99329C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89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8311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caad9174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3caad9174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2544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caad9174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caad9174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583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6B4AD5-5819-4264-833C-7CBA5D83BF4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896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37F07-9DF6-8848-4341-6464286C3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8E9BD-45BB-F396-C63F-4D4589C45B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6BA40-497E-4C3C-8C15-242612CC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CF7CE-F7E5-96EE-0D52-06CABF47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D40D-812A-E46F-69C6-D077A34F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1053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AFB38-7694-0738-B6F2-FAA4AA38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B28B8-744A-B359-5350-98857D7BC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03BFA-552E-BC9E-5F4D-E4B3ECD8E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D455B-32EB-2260-563E-662ADFF13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53481-2D24-AA44-BBDB-5C3033E0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94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77B5B-8AC5-1FE0-BB38-5A0BBB522D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CAD96-9D38-60FF-D9BB-DAD401BABC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61809-350D-148A-28D4-A29D1297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2367-E983-52A9-04AA-FD9EB3F2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6295A-78C5-B99E-BA55-6412B2940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322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1BDB-021B-D283-A9F8-465B7838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63D71-CFB3-EAB4-7F29-DAD8B77A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97E1C-7529-47DC-1527-6ED04390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40A33-AEF8-6F48-0A07-0FF7EAA94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F41B-2C66-0298-2D1B-289DEB81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6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FECB-9AED-194B-3A6A-5EDB81FE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63574-DA4D-F9E9-C982-B3CEC979B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35904-2441-2F1C-76B0-F5234E04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B00AC-2936-A8DC-CE4B-DF4B0C55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5DA9E-BB03-89A2-01FE-47789FB9A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43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852D1-E2D4-719E-13D1-76293149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EDE9F-588D-57E6-3434-75C8AD56F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20FC1-8352-DFED-0CC4-4719B5D14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4C6F5-6F26-3702-9977-A9164AD9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771F3-B25E-E8D4-FA0D-54092948F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67CF1-D275-8445-40F6-E3FC6722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458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74F6-8D8A-9E8B-B156-F31EE7CA9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EFC23-34BA-7843-4872-C171C2127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13C90-D89C-0623-DD0B-C6A37521F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3B8651-FAAF-F8BF-1239-B443EBF66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FDD43-6157-BDDC-EF8F-C204525D36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EF2511-600F-4769-F671-0EA1A10B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6BE85-1717-7219-7F8B-EE9A21838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928F50-2D96-C81E-5B72-36597EA53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38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4679-E067-32DF-980E-E8E00C027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33D90-3F27-6B91-38CF-9D127CC0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F88CF-2428-FC31-EE65-86EFF72F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CD4364-605A-DCD5-4BAE-75F473EE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4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E12F4-0E7A-7215-49B0-F380742DF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F5938-E529-AEF2-FAD9-C597F803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AB9CB-8859-D415-D8F1-62F87EF0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779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5897-6CA3-9CFC-ED79-06B3B9F6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45CF5-EA50-C81A-A447-22096831C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33532-54E8-4579-1033-9CA0A379C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180787-5D95-823D-37FB-030D729A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5201F-E0BE-5C30-071D-3C8FAA59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7686-70D3-1899-C0BD-FC8596A6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48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C66B6-DABC-4EBF-0E39-626BE2D1B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B8FF2E-6FB7-BBAF-345B-66223BA44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4F54D-D03E-1DEF-C844-15C5A0E07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BAACE4-348B-4C13-C16C-EA9785887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84CE4-A049-390F-20F4-7A046C4F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09947-757C-9CA3-91E2-ECA48D4B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053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52FE8-DC80-E998-BDE8-34C05DA1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24DB4-81A9-F260-6830-3602505F0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CC12A-044E-E455-79B8-A5E9ED2E7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6AE82-A90B-4B28-9030-FE204B19084D}" type="datetimeFigureOut">
              <a:rPr lang="en-IN" smtClean="0"/>
              <a:t>28/11/22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AA20C-0034-8E67-599E-81551B1D9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DFB48-618F-FC9F-D251-4B71D376F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0500C-9449-4DA7-869A-DA7369CA01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37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sketchfab.com/3d-models/corona-virus-3d-model-0848e9c142984bef90145e0e04d03be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hyperlink" Target="https://pxhere.com/en/photo/1455889" TargetMode="Externa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commons.wikimedia.org/wiki/File:Wikidata-logo-en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kidata.org/wiki/Q898653" TargetMode="External"/><Relationship Id="rId3" Type="http://schemas.openxmlformats.org/officeDocument/2006/relationships/image" Target="../media/image4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hyperlink" Target="https://commons.wikimedia.org/wiki/File:Wikidata-logo-en.svg" TargetMode="External"/><Relationship Id="rId9" Type="http://schemas.openxmlformats.org/officeDocument/2006/relationships/hyperlink" Target="https://www.wikidata.org/wiki/Q20051297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petermr/pyami/blob/pmr5/temp/html/chap6_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commons.wikimedia.org/wiki/File:Wikidata-logo-en.svg" TargetMode="Externa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sT2Die3pV3dLcyHgwZBg3IxS2FJ_8W0-?usp=shar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7.jpeg"/><Relationship Id="rId5" Type="http://schemas.openxmlformats.org/officeDocument/2006/relationships/image" Target="../media/image24.png"/><Relationship Id="rId10" Type="http://schemas.openxmlformats.org/officeDocument/2006/relationships/hyperlink" Target="https://creativecommons.org/licenses/by-sa/3.0/" TargetMode="External"/><Relationship Id="rId4" Type="http://schemas.microsoft.com/office/2007/relationships/hdphoto" Target="../media/hdphoto1.wdp"/><Relationship Id="rId9" Type="http://schemas.openxmlformats.org/officeDocument/2006/relationships/hyperlink" Target="https://meta.wikimedia.org/wiki/IMLD-ODD_2018_Wikidata_India_Edit-a-thon/Resul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0831B27-525B-8E4F-A2F3-6215599F4C62}"/>
              </a:ext>
            </a:extLst>
          </p:cNvPr>
          <p:cNvGrpSpPr/>
          <p:nvPr/>
        </p:nvGrpSpPr>
        <p:grpSpPr>
          <a:xfrm>
            <a:off x="494502" y="899729"/>
            <a:ext cx="8291822" cy="2958814"/>
            <a:chOff x="608663" y="900479"/>
            <a:chExt cx="8291822" cy="29588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175787B-13CE-5845-B0FF-932F7E68F2EC}"/>
                </a:ext>
              </a:extLst>
            </p:cNvPr>
            <p:cNvSpPr txBox="1"/>
            <p:nvPr/>
          </p:nvSpPr>
          <p:spPr>
            <a:xfrm>
              <a:off x="2092268" y="900479"/>
              <a:ext cx="6059198" cy="206210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32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200" b="1" dirty="0"/>
                <a:t>Who we are and how we work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200" b="1" dirty="0"/>
                <a:t>Open access and climate justice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3200" b="1" dirty="0"/>
                <a:t>Making UN IPCC semantic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1E489EE-1599-9C4F-A105-86FA4A330458}"/>
                </a:ext>
              </a:extLst>
            </p:cNvPr>
            <p:cNvSpPr txBox="1"/>
            <p:nvPr/>
          </p:nvSpPr>
          <p:spPr>
            <a:xfrm>
              <a:off x="608663" y="3274518"/>
              <a:ext cx="8291822" cy="5847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Open Access accessible to people and machines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7D43DF-5799-B747-A019-D8D597F0B34B}"/>
              </a:ext>
            </a:extLst>
          </p:cNvPr>
          <p:cNvGrpSpPr/>
          <p:nvPr/>
        </p:nvGrpSpPr>
        <p:grpSpPr>
          <a:xfrm>
            <a:off x="525227" y="4569821"/>
            <a:ext cx="11434372" cy="2524796"/>
            <a:chOff x="514193" y="335183"/>
            <a:chExt cx="11434372" cy="252479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68CB83-AC76-E64D-91FE-CBBE219DB8F4}"/>
                </a:ext>
              </a:extLst>
            </p:cNvPr>
            <p:cNvCxnSpPr/>
            <p:nvPr/>
          </p:nvCxnSpPr>
          <p:spPr>
            <a:xfrm>
              <a:off x="1415846" y="1460091"/>
              <a:ext cx="9011264" cy="0"/>
            </a:xfrm>
            <a:prstGeom prst="line">
              <a:avLst/>
            </a:prstGeom>
            <a:ln w="698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BE5BF9-FFAD-1544-88A0-D004881BA7C3}"/>
                </a:ext>
              </a:extLst>
            </p:cNvPr>
            <p:cNvSpPr/>
            <p:nvPr/>
          </p:nvSpPr>
          <p:spPr>
            <a:xfrm>
              <a:off x="9974825" y="1312607"/>
              <a:ext cx="235975" cy="2949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0DE919-EE6C-C143-B1BD-500A4D4EE153}"/>
                </a:ext>
              </a:extLst>
            </p:cNvPr>
            <p:cNvSpPr txBox="1"/>
            <p:nvPr/>
          </p:nvSpPr>
          <p:spPr>
            <a:xfrm>
              <a:off x="1466644" y="843044"/>
              <a:ext cx="19981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 err="1"/>
                <a:t>openVirus</a:t>
              </a:r>
              <a:endParaRPr lang="en-IN" sz="3200" b="1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40EEE39-494D-DB49-8C34-58590696E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37173"/>
            <a:stretch/>
          </p:blipFill>
          <p:spPr>
            <a:xfrm>
              <a:off x="9189985" y="1264579"/>
              <a:ext cx="1604638" cy="1595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11FB77-9E9D-A54E-A00E-5F7925009AD6}"/>
                </a:ext>
              </a:extLst>
            </p:cNvPr>
            <p:cNvSpPr txBox="1"/>
            <p:nvPr/>
          </p:nvSpPr>
          <p:spPr>
            <a:xfrm>
              <a:off x="5146810" y="834110"/>
              <a:ext cx="195357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/>
                <a:t>Plants</a:t>
              </a:r>
              <a:endParaRPr lang="en-IN" sz="20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12D167-3AD8-E04F-987C-EDD85CDC955F}"/>
                </a:ext>
              </a:extLst>
            </p:cNvPr>
            <p:cNvSpPr txBox="1"/>
            <p:nvPr/>
          </p:nvSpPr>
          <p:spPr>
            <a:xfrm>
              <a:off x="1600520" y="374908"/>
              <a:ext cx="10305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2020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3C2EC8-14F2-1B43-8F63-C7A120EB7A7E}"/>
                </a:ext>
              </a:extLst>
            </p:cNvPr>
            <p:cNvSpPr txBox="1"/>
            <p:nvPr/>
          </p:nvSpPr>
          <p:spPr>
            <a:xfrm>
              <a:off x="5666717" y="363461"/>
              <a:ext cx="1140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2021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D52618-5971-BC41-AC4A-6BC92D627DF9}"/>
                </a:ext>
              </a:extLst>
            </p:cNvPr>
            <p:cNvSpPr txBox="1"/>
            <p:nvPr/>
          </p:nvSpPr>
          <p:spPr>
            <a:xfrm>
              <a:off x="9698703" y="335183"/>
              <a:ext cx="1140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2022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75D4D6-C534-1047-A2F3-68ADAC2B228F}"/>
                </a:ext>
              </a:extLst>
            </p:cNvPr>
            <p:cNvCxnSpPr/>
            <p:nvPr/>
          </p:nvCxnSpPr>
          <p:spPr>
            <a:xfrm>
              <a:off x="10471353" y="1464772"/>
              <a:ext cx="901653" cy="0"/>
            </a:xfrm>
            <a:prstGeom prst="line">
              <a:avLst/>
            </a:prstGeom>
            <a:ln w="476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6A6D959-54AC-E743-B7EB-0080441F0980}"/>
                </a:ext>
              </a:extLst>
            </p:cNvPr>
            <p:cNvCxnSpPr/>
            <p:nvPr/>
          </p:nvCxnSpPr>
          <p:spPr>
            <a:xfrm>
              <a:off x="514193" y="1460091"/>
              <a:ext cx="901653" cy="0"/>
            </a:xfrm>
            <a:prstGeom prst="line">
              <a:avLst/>
            </a:prstGeom>
            <a:ln w="476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1" name="Flowchart: Connector 30">
              <a:extLst>
                <a:ext uri="{FF2B5EF4-FFF2-40B4-BE49-F238E27FC236}">
                  <a16:creationId xmlns:a16="http://schemas.microsoft.com/office/drawing/2014/main" id="{23D543F1-D624-704C-8ADF-99AEA137762F}"/>
                </a:ext>
              </a:extLst>
            </p:cNvPr>
            <p:cNvSpPr/>
            <p:nvPr/>
          </p:nvSpPr>
          <p:spPr>
            <a:xfrm>
              <a:off x="1967073" y="1250790"/>
              <a:ext cx="365372" cy="403851"/>
            </a:xfrm>
            <a:prstGeom prst="flowChartConnec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2" name="Flowchart: Connector 32">
              <a:extLst>
                <a:ext uri="{FF2B5EF4-FFF2-40B4-BE49-F238E27FC236}">
                  <a16:creationId xmlns:a16="http://schemas.microsoft.com/office/drawing/2014/main" id="{9AC0A59A-5A96-E248-8518-C62CC45482D3}"/>
                </a:ext>
              </a:extLst>
            </p:cNvPr>
            <p:cNvSpPr/>
            <p:nvPr/>
          </p:nvSpPr>
          <p:spPr>
            <a:xfrm>
              <a:off x="5859474" y="1258165"/>
              <a:ext cx="365372" cy="403851"/>
            </a:xfrm>
            <a:prstGeom prst="flowChartConnec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3" name="Flowchart: Connector 33">
              <a:extLst>
                <a:ext uri="{FF2B5EF4-FFF2-40B4-BE49-F238E27FC236}">
                  <a16:creationId xmlns:a16="http://schemas.microsoft.com/office/drawing/2014/main" id="{52AF0FD0-498B-1346-A8EB-695B6113DEB5}"/>
                </a:ext>
              </a:extLst>
            </p:cNvPr>
            <p:cNvSpPr/>
            <p:nvPr/>
          </p:nvSpPr>
          <p:spPr>
            <a:xfrm>
              <a:off x="9901174" y="1250790"/>
              <a:ext cx="365372" cy="403851"/>
            </a:xfrm>
            <a:prstGeom prst="flowChartConnector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5684B8-4255-6649-98B6-1CD5C27E1C96}"/>
                </a:ext>
              </a:extLst>
            </p:cNvPr>
            <p:cNvSpPr txBox="1"/>
            <p:nvPr/>
          </p:nvSpPr>
          <p:spPr>
            <a:xfrm>
              <a:off x="9234395" y="767000"/>
              <a:ext cx="27141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3200" b="1" dirty="0"/>
                <a:t>IPCC reports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26D4C3-1D7B-F14A-A769-8534242B6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580082" y="1264579"/>
              <a:ext cx="1087031" cy="9502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DF419F-AB53-2640-BE1C-156BACF303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 l="23573" r="13725"/>
            <a:stretch/>
          </p:blipFill>
          <p:spPr>
            <a:xfrm>
              <a:off x="1540959" y="1312607"/>
              <a:ext cx="1090132" cy="97795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5AA8C3E-5E3B-5C4D-94C7-806917EA8CA3}"/>
              </a:ext>
            </a:extLst>
          </p:cNvPr>
          <p:cNvSpPr txBox="1"/>
          <p:nvPr/>
        </p:nvSpPr>
        <p:spPr>
          <a:xfrm>
            <a:off x="4685232" y="314954"/>
            <a:ext cx="3047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SemanticClimate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3593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8485A-9D05-85DD-0A05-D227ECDC03A4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Dictionary</a:t>
            </a:r>
          </a:p>
        </p:txBody>
      </p:sp>
      <p:pic>
        <p:nvPicPr>
          <p:cNvPr id="5" name="Google Shape;194;g13caad91745_0_97" descr="https://upload.wikimedia.org/wikipedia/commons/thumb/6/66/Wikidata-logo-en.svg/1024px-Wikidata-logo-en.svg.png">
            <a:hlinkClick r:id="rId2"/>
            <a:extLst>
              <a:ext uri="{FF2B5EF4-FFF2-40B4-BE49-F238E27FC236}">
                <a16:creationId xmlns:a16="http://schemas.microsoft.com/office/drawing/2014/main" id="{2937D05E-B821-C5FE-6495-FF2C1C6A420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574" y="193141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1C601-7C00-C005-6BB0-005D06540D46}"/>
              </a:ext>
            </a:extLst>
          </p:cNvPr>
          <p:cNvSpPr txBox="1"/>
          <p:nvPr/>
        </p:nvSpPr>
        <p:spPr>
          <a:xfrm>
            <a:off x="305614" y="1098293"/>
            <a:ext cx="10250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Set of terms with unique Wikidata Identifiers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93808-FD7C-B20A-934A-49E82A6547CB}"/>
              </a:ext>
            </a:extLst>
          </p:cNvPr>
          <p:cNvSpPr txBox="1"/>
          <p:nvPr/>
        </p:nvSpPr>
        <p:spPr>
          <a:xfrm>
            <a:off x="482187" y="1733078"/>
            <a:ext cx="10873663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name="VRE" term="Variable Renewable Energy"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=“Q7915732”/&gt;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name=“NDC"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Nationally Determined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C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ontributions"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=“Q20051297”/&gt;</a:t>
            </a:r>
          </a:p>
          <a:p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&lt;entry name=“GHG" term=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“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Greenhouse Gas" </a:t>
            </a:r>
            <a:r>
              <a:rPr lang="en-US" sz="1800" b="0" i="0" strike="noStrike" cap="none" dirty="0" err="1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wikidataID</a:t>
            </a:r>
            <a:r>
              <a:rPr lang="en-US" sz="1800" b="0" i="0" strike="noStrike" cap="none" dirty="0">
                <a:solidFill>
                  <a:srgbClr val="000000"/>
                </a:solidFill>
                <a:latin typeface="Consolas" panose="020B0609020204030204" pitchFamily="49" charset="0"/>
                <a:ea typeface="Calibri"/>
                <a:cs typeface="Times New Roman" panose="02020603050405020304" pitchFamily="18" charset="0"/>
                <a:sym typeface="Calibri"/>
              </a:rPr>
              <a:t>=“Q167336”/&gt;</a:t>
            </a:r>
          </a:p>
        </p:txBody>
      </p:sp>
      <p:sp>
        <p:nvSpPr>
          <p:cNvPr id="10" name="Google Shape;182;g13caad91745_0_97">
            <a:extLst>
              <a:ext uri="{FF2B5EF4-FFF2-40B4-BE49-F238E27FC236}">
                <a16:creationId xmlns:a16="http://schemas.microsoft.com/office/drawing/2014/main" id="{1EA2D1C8-CD30-744C-1732-DF8136DFD22F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0B09B9-4B98-EED8-BC37-82634CF7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5946" y="6475933"/>
            <a:ext cx="2743200" cy="365125"/>
          </a:xfrm>
        </p:spPr>
        <p:txBody>
          <a:bodyPr/>
          <a:lstStyle/>
          <a:p>
            <a:fld id="{DF15D348-C967-4BD8-B763-625BCC1A7F25}" type="slidenum">
              <a:rPr lang="en-IN" smtClean="0"/>
              <a:t>10</a:t>
            </a:fld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C42742-3A09-7BA9-3F24-3DBE24B129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26E3FA-5609-18DB-092C-80C2DA7B8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547" y="2979186"/>
            <a:ext cx="7459529" cy="35442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052404-2BB6-AF8B-E9DF-3D3A27932592}"/>
              </a:ext>
            </a:extLst>
          </p:cNvPr>
          <p:cNvSpPr txBox="1"/>
          <p:nvPr/>
        </p:nvSpPr>
        <p:spPr>
          <a:xfrm>
            <a:off x="259214" y="5006623"/>
            <a:ext cx="20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In different languages!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9A519D-3369-EF68-A171-631367F276A7}"/>
              </a:ext>
            </a:extLst>
          </p:cNvPr>
          <p:cNvCxnSpPr>
            <a:stCxn id="19" idx="3"/>
          </p:cNvCxnSpPr>
          <p:nvPr/>
        </p:nvCxnSpPr>
        <p:spPr>
          <a:xfrm>
            <a:off x="2277574" y="5483677"/>
            <a:ext cx="2134769" cy="27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92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13caad91745_0_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19" y="2184992"/>
            <a:ext cx="1974839" cy="19748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13caad91745_0_97"/>
          <p:cNvCxnSpPr/>
          <p:nvPr/>
        </p:nvCxnSpPr>
        <p:spPr>
          <a:xfrm>
            <a:off x="2215458" y="3172411"/>
            <a:ext cx="1321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1" name="Google Shape;181;g13caad91745_0_97"/>
          <p:cNvSpPr txBox="1"/>
          <p:nvPr/>
        </p:nvSpPr>
        <p:spPr>
          <a:xfrm>
            <a:off x="2304697" y="2601740"/>
            <a:ext cx="9900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pyami</a:t>
            </a:r>
            <a:endParaRPr sz="1800" b="0" i="0" u="none" strike="noStrike" cap="non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2" name="Google Shape;182;g13caad91745_0_97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g13caad91745_0_97"/>
          <p:cNvCxnSpPr/>
          <p:nvPr/>
        </p:nvCxnSpPr>
        <p:spPr>
          <a:xfrm>
            <a:off x="5468092" y="3172411"/>
            <a:ext cx="1639500" cy="0"/>
          </a:xfrm>
          <a:prstGeom prst="straightConnector1">
            <a:avLst/>
          </a:prstGeom>
          <a:noFill/>
          <a:ln w="7620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4" name="Google Shape;184;g13caad91745_0_97"/>
          <p:cNvSpPr txBox="1"/>
          <p:nvPr/>
        </p:nvSpPr>
        <p:spPr>
          <a:xfrm>
            <a:off x="5458368" y="2601740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cxnSp>
        <p:nvCxnSpPr>
          <p:cNvPr id="187" name="Google Shape;187;g13caad91745_0_97"/>
          <p:cNvCxnSpPr>
            <a:cxnSpLocks/>
            <a:stCxn id="188" idx="0"/>
          </p:cNvCxnSpPr>
          <p:nvPr/>
        </p:nvCxnSpPr>
        <p:spPr>
          <a:xfrm flipV="1">
            <a:off x="7835457" y="3750779"/>
            <a:ext cx="590793" cy="16238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88" name="Google Shape;188;g13caad91745_0_97"/>
          <p:cNvSpPr txBox="1"/>
          <p:nvPr/>
        </p:nvSpPr>
        <p:spPr>
          <a:xfrm>
            <a:off x="6382640" y="5374581"/>
            <a:ext cx="2905634" cy="8309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Abbreviation dictionary</a:t>
            </a:r>
            <a:endParaRPr dirty="0"/>
          </a:p>
        </p:txBody>
      </p:sp>
      <p:cxnSp>
        <p:nvCxnSpPr>
          <p:cNvPr id="189" name="Google Shape;189;g13caad91745_0_97"/>
          <p:cNvCxnSpPr>
            <a:cxnSpLocks/>
            <a:stCxn id="190" idx="2"/>
          </p:cNvCxnSpPr>
          <p:nvPr/>
        </p:nvCxnSpPr>
        <p:spPr>
          <a:xfrm>
            <a:off x="7844966" y="1772223"/>
            <a:ext cx="1162568" cy="5601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0" name="Google Shape;190;g13caad91745_0_97"/>
          <p:cNvSpPr txBox="1"/>
          <p:nvPr/>
        </p:nvSpPr>
        <p:spPr>
          <a:xfrm>
            <a:off x="6827366" y="1064223"/>
            <a:ext cx="2035200" cy="70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Climate-related terms dictionary</a:t>
            </a:r>
            <a:endParaRPr dirty="0"/>
          </a:p>
        </p:txBody>
      </p:sp>
      <p:sp>
        <p:nvSpPr>
          <p:cNvPr id="191" name="Google Shape;191;g13caad91745_0_97"/>
          <p:cNvSpPr txBox="1"/>
          <p:nvPr/>
        </p:nvSpPr>
        <p:spPr>
          <a:xfrm>
            <a:off x="488513" y="4154036"/>
            <a:ext cx="211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IPCC chapters,</a:t>
            </a:r>
            <a:endParaRPr sz="20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IPBES reports,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IN" sz="2000" b="1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3caad91745_0_97"/>
          <p:cNvSpPr/>
          <p:nvPr/>
        </p:nvSpPr>
        <p:spPr>
          <a:xfrm>
            <a:off x="6073968" y="3290316"/>
            <a:ext cx="352500" cy="270000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 w="12700" cap="flat" cmpd="sng">
            <a:solidFill>
              <a:srgbClr val="AF762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3caad91745_0_97" descr="https://upload.wikimedia.org/wikipedia/commons/thumb/6/66/Wikidata-logo-en.svg/1024px-Wikidata-logo-en.svg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703" y="3622374"/>
            <a:ext cx="1321500" cy="83095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caad91745_0_97"/>
          <p:cNvSpPr txBox="1"/>
          <p:nvPr/>
        </p:nvSpPr>
        <p:spPr>
          <a:xfrm>
            <a:off x="3666064" y="2697134"/>
            <a:ext cx="1321500" cy="1631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200" dirty="0">
                <a:latin typeface="Calibri"/>
                <a:ea typeface="Calibri"/>
                <a:cs typeface="Calibri"/>
                <a:sym typeface="Calibri"/>
              </a:rPr>
              <a:t>&lt; &gt;</a:t>
            </a:r>
            <a:endParaRPr sz="6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>
                <a:latin typeface="Calibri"/>
                <a:ea typeface="Calibri"/>
                <a:cs typeface="Calibri"/>
                <a:sym typeface="Calibri"/>
              </a:rPr>
              <a:t>HTML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45B4-975B-A1FA-B3B6-ACF5EBD344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90244" y="64853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11</a:t>
            </a:fld>
            <a:endParaRPr lang="en-IN"/>
          </a:p>
        </p:txBody>
      </p:sp>
      <p:pic>
        <p:nvPicPr>
          <p:cNvPr id="31" name="Graphic 30" descr="Unlock">
            <a:extLst>
              <a:ext uri="{FF2B5EF4-FFF2-40B4-BE49-F238E27FC236}">
                <a16:creationId xmlns:a16="http://schemas.microsoft.com/office/drawing/2014/main" id="{2429BC2E-B095-F33F-1A10-1975D60A29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339" y="2320927"/>
            <a:ext cx="687159" cy="687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24B742-8EAC-EF54-D62B-AEE62621DC55}"/>
              </a:ext>
            </a:extLst>
          </p:cNvPr>
          <p:cNvSpPr txBox="1"/>
          <p:nvPr/>
        </p:nvSpPr>
        <p:spPr>
          <a:xfrm>
            <a:off x="113885" y="285453"/>
            <a:ext cx="821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How our TDM tools liberate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2A6CC-5B87-83B7-ED10-A823503FD99D}"/>
              </a:ext>
            </a:extLst>
          </p:cNvPr>
          <p:cNvSpPr/>
          <p:nvPr/>
        </p:nvSpPr>
        <p:spPr>
          <a:xfrm>
            <a:off x="7588120" y="2527256"/>
            <a:ext cx="3573144" cy="12903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…despite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mitigation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efforts 8 including those in near-universal </a:t>
            </a:r>
            <a:r>
              <a:rPr lang="en-US" sz="2000" b="0" i="0" strike="noStrike" cap="none" dirty="0">
                <a:solidFill>
                  <a:srgbClr val="000000"/>
                </a:solidFill>
                <a:highlight>
                  <a:srgbClr val="C0C0C0"/>
                </a:highlight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nationally determined contributions </a:t>
            </a:r>
            <a:r>
              <a:rPr lang="en-US" sz="2000" b="0" i="0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(NDCs)…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2B9B5-89B1-9576-6907-54DFA139A43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962E33-8D22-522D-63F5-43CA3B0150E7}"/>
              </a:ext>
            </a:extLst>
          </p:cNvPr>
          <p:cNvCxnSpPr/>
          <p:nvPr/>
        </p:nvCxnSpPr>
        <p:spPr>
          <a:xfrm>
            <a:off x="20341" y="1090941"/>
            <a:ext cx="12182168" cy="0"/>
          </a:xfrm>
          <a:prstGeom prst="line">
            <a:avLst/>
          </a:prstGeom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149B2A-9324-8B4F-A190-8996F6351BFB}"/>
              </a:ext>
            </a:extLst>
          </p:cNvPr>
          <p:cNvSpPr txBox="1"/>
          <p:nvPr/>
        </p:nvSpPr>
        <p:spPr>
          <a:xfrm>
            <a:off x="2438400" y="6057900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Automatic open</a:t>
            </a:r>
          </a:p>
        </p:txBody>
      </p:sp>
    </p:spTree>
    <p:extLst>
      <p:ext uri="{BB962C8B-B14F-4D97-AF65-F5344CB8AC3E}">
        <p14:creationId xmlns:p14="http://schemas.microsoft.com/office/powerpoint/2010/main" val="277659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9971F5-AD95-D040-B532-E88CE0560C3D}"/>
              </a:ext>
            </a:extLst>
          </p:cNvPr>
          <p:cNvSpPr txBox="1"/>
          <p:nvPr/>
        </p:nvSpPr>
        <p:spPr>
          <a:xfrm>
            <a:off x="3352800" y="2724150"/>
            <a:ext cx="2806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Chapters we are working on</a:t>
            </a:r>
          </a:p>
          <a:p>
            <a:endParaRPr lang="en-US" dirty="0"/>
          </a:p>
          <a:p>
            <a:r>
              <a:rPr lang="en-US" dirty="0"/>
              <a:t>Images of people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AB258-AD93-E742-A2D9-DB774C5C0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781050"/>
            <a:ext cx="1974850" cy="1289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F05D36-5685-9841-9831-71ED7EF38FB8}"/>
              </a:ext>
            </a:extLst>
          </p:cNvPr>
          <p:cNvSpPr/>
          <p:nvPr/>
        </p:nvSpPr>
        <p:spPr>
          <a:xfrm>
            <a:off x="6876438" y="2096869"/>
            <a:ext cx="3271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12529"/>
                </a:solidFill>
                <a:latin typeface="ipccsans"/>
              </a:rPr>
              <a:t>Mitigation pathways compatible</a:t>
            </a:r>
          </a:p>
          <a:p>
            <a:r>
              <a:rPr lang="en-GB" b="1" dirty="0">
                <a:solidFill>
                  <a:srgbClr val="212529"/>
                </a:solidFill>
                <a:latin typeface="ipccsans"/>
              </a:rPr>
              <a:t> with long-term goals</a:t>
            </a:r>
            <a:endParaRPr lang="en-GB" b="1" i="0" dirty="0">
              <a:solidFill>
                <a:srgbClr val="212529"/>
              </a:solidFill>
              <a:effectLst/>
              <a:latin typeface="ipcc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3817A0-3EA7-8E4A-9EA2-F62B3A8B918C}"/>
              </a:ext>
            </a:extLst>
          </p:cNvPr>
          <p:cNvSpPr txBox="1"/>
          <p:nvPr/>
        </p:nvSpPr>
        <p:spPr>
          <a:xfrm>
            <a:off x="8743950" y="2933700"/>
            <a:ext cx="142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Sunag</a:t>
            </a:r>
            <a:r>
              <a:rPr lang="en-US" dirty="0"/>
              <a:t>/image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F62698-715B-264F-8E70-9E231A19F2F3}"/>
              </a:ext>
            </a:extLst>
          </p:cNvPr>
          <p:cNvSpPr txBox="1"/>
          <p:nvPr/>
        </p:nvSpPr>
        <p:spPr>
          <a:xfrm>
            <a:off x="1447800" y="1056243"/>
            <a:ext cx="174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IPCC/~AR6/WG3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A0CD22-D01B-FD48-B7DC-0E536DD46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0" y="3771900"/>
            <a:ext cx="1974850" cy="1289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106388-41F8-FE4E-90B5-5BCA9DE92424}"/>
              </a:ext>
            </a:extLst>
          </p:cNvPr>
          <p:cNvSpPr/>
          <p:nvPr/>
        </p:nvSpPr>
        <p:spPr>
          <a:xfrm>
            <a:off x="6876438" y="5087719"/>
            <a:ext cx="3271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12529"/>
                </a:solidFill>
                <a:latin typeface="ipccsans"/>
              </a:rPr>
              <a:t>Mitigation pathways compatible</a:t>
            </a:r>
          </a:p>
          <a:p>
            <a:r>
              <a:rPr lang="en-GB" b="1" dirty="0">
                <a:solidFill>
                  <a:srgbClr val="212529"/>
                </a:solidFill>
                <a:latin typeface="ipccsans"/>
              </a:rPr>
              <a:t> with long-term goals</a:t>
            </a:r>
            <a:endParaRPr lang="en-GB" b="1" i="0" dirty="0">
              <a:solidFill>
                <a:srgbClr val="212529"/>
              </a:solidFill>
              <a:effectLst/>
              <a:latin typeface="ipcc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7AF74-C51A-EC4A-9822-57D10BDCA21C}"/>
              </a:ext>
            </a:extLst>
          </p:cNvPr>
          <p:cNvSpPr txBox="1"/>
          <p:nvPr/>
        </p:nvSpPr>
        <p:spPr>
          <a:xfrm>
            <a:off x="8743950" y="5924550"/>
            <a:ext cx="1422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Sunag</a:t>
            </a:r>
            <a:r>
              <a:rPr lang="en-US" dirty="0"/>
              <a:t>/image</a:t>
            </a:r>
          </a:p>
        </p:txBody>
      </p:sp>
    </p:spTree>
    <p:extLst>
      <p:ext uri="{BB962C8B-B14F-4D97-AF65-F5344CB8AC3E}">
        <p14:creationId xmlns:p14="http://schemas.microsoft.com/office/powerpoint/2010/main" val="3990566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caad91745_0_125"/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g13caad91745_0_1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50" y="1086849"/>
            <a:ext cx="10928726" cy="553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g13caad91745_0_125"/>
          <p:cNvCxnSpPr>
            <a:cxnSpLocks/>
          </p:cNvCxnSpPr>
          <p:nvPr/>
        </p:nvCxnSpPr>
        <p:spPr>
          <a:xfrm flipH="1">
            <a:off x="5165573" y="2799776"/>
            <a:ext cx="3189495" cy="8942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095FB0-D245-33FF-F363-D9CEA52AD5F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66625" y="6355587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13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5DBE3-918E-F4BB-2AB9-8EEC758EB16A}"/>
              </a:ext>
            </a:extLst>
          </p:cNvPr>
          <p:cNvSpPr txBox="1"/>
          <p:nvPr/>
        </p:nvSpPr>
        <p:spPr>
          <a:xfrm>
            <a:off x="317350" y="283627"/>
            <a:ext cx="9944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Automatic Indexing with Dictionaries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6B2F4-2923-55CD-7AC6-FCEDC90E7D52}"/>
              </a:ext>
            </a:extLst>
          </p:cNvPr>
          <p:cNvSpPr/>
          <p:nvPr/>
        </p:nvSpPr>
        <p:spPr>
          <a:xfrm>
            <a:off x="8413146" y="2118672"/>
            <a:ext cx="1387425" cy="9813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" name="Google Shape;205;g13caad91745_0_125" descr="https://upload.wikimedia.org/wikipedia/commons/thumb/6/66/Wikidata-logo-en.svg/1024px-Wikidata-logo-en.svg.png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3146" y="2170552"/>
            <a:ext cx="1387425" cy="9813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F6572-7145-C4D4-0978-9F2EE827A26F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2C5DA-63F5-3F4F-988F-E07A7D7003D1}"/>
              </a:ext>
            </a:extLst>
          </p:cNvPr>
          <p:cNvSpPr txBox="1"/>
          <p:nvPr/>
        </p:nvSpPr>
        <p:spPr>
          <a:xfrm>
            <a:off x="2926018" y="4509136"/>
            <a:ext cx="5429050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Needs more links larger text</a:t>
            </a:r>
          </a:p>
        </p:txBody>
      </p:sp>
    </p:spTree>
    <p:extLst>
      <p:ext uri="{BB962C8B-B14F-4D97-AF65-F5344CB8AC3E}">
        <p14:creationId xmlns:p14="http://schemas.microsoft.com/office/powerpoint/2010/main" val="960026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2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Making  IPCC  text semantic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78D9A-6CE4-E64D-B15E-7977640D0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8" y="1003299"/>
            <a:ext cx="5985691" cy="53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2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2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Making  IPCC  text semantic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3850C-3AC5-CE44-9ECF-758D4DC5E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9C9C8-B017-764E-9D06-1E8124402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9" y="1009650"/>
            <a:ext cx="5894728" cy="5353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3832FE-0313-9341-A888-F6859D90990A}"/>
              </a:ext>
            </a:extLst>
          </p:cNvPr>
          <p:cNvSpPr txBox="1"/>
          <p:nvPr/>
        </p:nvSpPr>
        <p:spPr>
          <a:xfrm>
            <a:off x="7560668" y="2514600"/>
            <a:ext cx="20049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Exec_summary_toc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7E0BEC-87B7-F847-BAB0-577A4AA66E2C}"/>
              </a:ext>
            </a:extLst>
          </p:cNvPr>
          <p:cNvCxnSpPr>
            <a:cxnSpLocks/>
          </p:cNvCxnSpPr>
          <p:nvPr/>
        </p:nvCxnSpPr>
        <p:spPr>
          <a:xfrm flipH="1" flipV="1">
            <a:off x="3728421" y="3275681"/>
            <a:ext cx="1268339" cy="23082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A4449-EEDF-6144-8956-904E36398A42}"/>
              </a:ext>
            </a:extLst>
          </p:cNvPr>
          <p:cNvCxnSpPr>
            <a:cxnSpLocks/>
          </p:cNvCxnSpPr>
          <p:nvPr/>
        </p:nvCxnSpPr>
        <p:spPr>
          <a:xfrm flipH="1" flipV="1">
            <a:off x="3880821" y="3428081"/>
            <a:ext cx="1268339" cy="23082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3B6D27-F61B-504E-8440-1DDA6CB0B6C7}"/>
              </a:ext>
            </a:extLst>
          </p:cNvPr>
          <p:cNvCxnSpPr>
            <a:cxnSpLocks/>
          </p:cNvCxnSpPr>
          <p:nvPr/>
        </p:nvCxnSpPr>
        <p:spPr>
          <a:xfrm flipH="1" flipV="1">
            <a:off x="4033221" y="3580481"/>
            <a:ext cx="1268339" cy="23082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A012D0-E306-EB49-81B4-DC60A9FFEC7B}"/>
              </a:ext>
            </a:extLst>
          </p:cNvPr>
          <p:cNvSpPr txBox="1"/>
          <p:nvPr/>
        </p:nvSpPr>
        <p:spPr>
          <a:xfrm>
            <a:off x="10145289" y="4438650"/>
            <a:ext cx="12315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paragraphs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B1749B-984B-7D42-B378-87EC47789C72}"/>
              </a:ext>
            </a:extLst>
          </p:cNvPr>
          <p:cNvCxnSpPr/>
          <p:nvPr/>
        </p:nvCxnSpPr>
        <p:spPr>
          <a:xfrm>
            <a:off x="1943100" y="819150"/>
            <a:ext cx="7867650" cy="1371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285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2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Making  IPCC  text semantic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CF6AB-3D28-B045-B867-6CEB4D0B9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110" y="1060450"/>
            <a:ext cx="5573172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02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2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Making  IPCC  text semantic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A0685-6313-104F-AF1D-00742960C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410" y="1022349"/>
            <a:ext cx="5623140" cy="52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0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62663A-3547-8C48-A292-5E672C1BF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654050"/>
            <a:ext cx="5444309" cy="589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9516A1-1707-1541-89D5-0DDA2F3469B4}"/>
              </a:ext>
            </a:extLst>
          </p:cNvPr>
          <p:cNvSpPr txBox="1"/>
          <p:nvPr/>
        </p:nvSpPr>
        <p:spPr>
          <a:xfrm>
            <a:off x="3883376" y="130830"/>
            <a:ext cx="421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Making  IPCC  text semantic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F91E3-0EE5-7E41-A1CB-50270FC0A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59" y="1028700"/>
            <a:ext cx="6540874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0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64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Best Black And White World Map Printable - printablee.com">
            <a:extLst>
              <a:ext uri="{FF2B5EF4-FFF2-40B4-BE49-F238E27FC236}">
                <a16:creationId xmlns:a16="http://schemas.microsoft.com/office/drawing/2014/main" id="{9DA84B41-9A58-9178-EF08-52B864E4A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9"/>
          <a:stretch/>
        </p:blipFill>
        <p:spPr bwMode="auto">
          <a:xfrm>
            <a:off x="689645" y="-57752"/>
            <a:ext cx="10368000" cy="678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084FEB-4131-3F71-8D37-43EA58FE72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5" b="44702"/>
          <a:stretch/>
        </p:blipFill>
        <p:spPr bwMode="auto">
          <a:xfrm>
            <a:off x="5296641" y="796619"/>
            <a:ext cx="799359" cy="8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65B7E4-A004-0373-B821-0F86EA7AE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" b="17843"/>
          <a:stretch/>
        </p:blipFill>
        <p:spPr bwMode="auto">
          <a:xfrm>
            <a:off x="7101568" y="5633420"/>
            <a:ext cx="864000" cy="93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A53EB99-D649-4BC9-A268-D59A60D5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7"/>
          <a:stretch/>
        </p:blipFill>
        <p:spPr bwMode="auto">
          <a:xfrm>
            <a:off x="689644" y="924035"/>
            <a:ext cx="822346" cy="10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3E261F-1485-B594-7504-FEFC901F1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438" y="5633420"/>
            <a:ext cx="7477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5783735-917F-3E5D-17F5-991F6B921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541" y="3108959"/>
            <a:ext cx="792000" cy="10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3A208D9-A037-F24D-84ED-64CEECA09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0"/>
          <a:stretch/>
        </p:blipFill>
        <p:spPr bwMode="auto">
          <a:xfrm>
            <a:off x="10047055" y="2033344"/>
            <a:ext cx="936000" cy="96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94BA990-4E88-68B0-B7F9-F9E1D30C7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68" y="5526852"/>
            <a:ext cx="84034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36A1D74-1524-F3C6-D94B-B12265884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039" y="5521781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4E8DCABF-8A96-5BB2-C45C-84883F860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85" y="256619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3D8D94-3608-FA68-E146-09D3930EC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821" y="4242702"/>
            <a:ext cx="1094618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D8A5EE-20DC-958F-7D4D-D4D16716E03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" b="19410"/>
          <a:stretch/>
        </p:blipFill>
        <p:spPr>
          <a:xfrm>
            <a:off x="8965310" y="5526852"/>
            <a:ext cx="792000" cy="1070668"/>
          </a:xfrm>
          <a:prstGeom prst="rect">
            <a:avLst/>
          </a:prstGeom>
        </p:spPr>
      </p:pic>
      <p:pic>
        <p:nvPicPr>
          <p:cNvPr id="1052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8CE01AC9-5B0A-040A-F347-C1E96638E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55082" y="309946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3C17F5A-798F-8C66-CD7A-40DA4AAE9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547576" y="17361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0BD1BDD-7BB3-4718-B999-0377D8DDC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2348526" y="1783283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3498E7C9-E95B-2F04-EA00-DC7ED71CF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5472057" y="227054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6B14670-C039-C0FF-CE4E-2EC7250FF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566461" y="3996667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F5247F1E-376E-53BA-7B9E-6DA4608D9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963132" y="3365209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5E1AE8B0-2BE5-9F5F-303A-1E66C89E1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8072382" y="334521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24741AA9-ED2B-D61E-4AF9-E320E0A69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48" y="3514098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62B87DAD-832C-9359-4455-BF3C41969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772103" y="3609650"/>
            <a:ext cx="180000" cy="244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B03052-4514-3480-3095-ABC0DC20EB6B}"/>
              </a:ext>
            </a:extLst>
          </p:cNvPr>
          <p:cNvCxnSpPr>
            <a:stCxn id="31" idx="0"/>
          </p:cNvCxnSpPr>
          <p:nvPr/>
        </p:nvCxnSpPr>
        <p:spPr>
          <a:xfrm flipH="1" flipV="1">
            <a:off x="2348526" y="1228619"/>
            <a:ext cx="289050" cy="507548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CE61F8-5D1C-DD70-4AD1-861E1973912B}"/>
              </a:ext>
            </a:extLst>
          </p:cNvPr>
          <p:cNvCxnSpPr>
            <a:cxnSpLocks/>
            <a:stCxn id="33" idx="1"/>
          </p:cNvCxnSpPr>
          <p:nvPr/>
        </p:nvCxnSpPr>
        <p:spPr>
          <a:xfrm flipH="1" flipV="1">
            <a:off x="1458360" y="1529509"/>
            <a:ext cx="890166" cy="375995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9B88F83-FB27-6204-5DE0-8B288C7C2D15}"/>
              </a:ext>
            </a:extLst>
          </p:cNvPr>
          <p:cNvCxnSpPr>
            <a:cxnSpLocks/>
          </p:cNvCxnSpPr>
          <p:nvPr/>
        </p:nvCxnSpPr>
        <p:spPr>
          <a:xfrm flipV="1">
            <a:off x="5563317" y="1660619"/>
            <a:ext cx="133003" cy="678267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C76FD52-BD3A-7CF1-523E-42B1ED8F21E3}"/>
              </a:ext>
            </a:extLst>
          </p:cNvPr>
          <p:cNvCxnSpPr>
            <a:cxnSpLocks/>
          </p:cNvCxnSpPr>
          <p:nvPr/>
        </p:nvCxnSpPr>
        <p:spPr>
          <a:xfrm flipH="1">
            <a:off x="8688375" y="3791220"/>
            <a:ext cx="890166" cy="354690"/>
          </a:xfrm>
          <a:prstGeom prst="line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2695DD5-8437-B3B4-2890-84F6DD7D227C}"/>
              </a:ext>
            </a:extLst>
          </p:cNvPr>
          <p:cNvCxnSpPr>
            <a:cxnSpLocks/>
            <a:stCxn id="1052" idx="1"/>
          </p:cNvCxnSpPr>
          <p:nvPr/>
        </p:nvCxnSpPr>
        <p:spPr>
          <a:xfrm rot="10800000" flipV="1">
            <a:off x="7568650" y="3221680"/>
            <a:ext cx="186432" cy="877429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733DD70-5852-3384-4B10-89530B6590B1}"/>
              </a:ext>
            </a:extLst>
          </p:cNvPr>
          <p:cNvCxnSpPr>
            <a:cxnSpLocks/>
            <a:stCxn id="1052" idx="3"/>
          </p:cNvCxnSpPr>
          <p:nvPr/>
        </p:nvCxnSpPr>
        <p:spPr>
          <a:xfrm>
            <a:off x="7935082" y="3221681"/>
            <a:ext cx="645871" cy="2323851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E17F34C-3564-9202-80D8-9641CB2D791F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 flipV="1">
            <a:off x="5416987" y="3731870"/>
            <a:ext cx="2355117" cy="1740575"/>
          </a:xfrm>
          <a:prstGeom prst="curvedConnector3">
            <a:avLst>
              <a:gd name="adj1" fmla="val 99452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2E85243E-87C6-5088-BA06-DC5E42909970}"/>
              </a:ext>
            </a:extLst>
          </p:cNvPr>
          <p:cNvCxnSpPr>
            <a:cxnSpLocks/>
            <a:stCxn id="40" idx="1"/>
          </p:cNvCxnSpPr>
          <p:nvPr/>
        </p:nvCxnSpPr>
        <p:spPr>
          <a:xfrm rot="10800000" flipV="1">
            <a:off x="7181770" y="3636319"/>
            <a:ext cx="492278" cy="1975062"/>
          </a:xfrm>
          <a:prstGeom prst="curvedConnector2">
            <a:avLst/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81E86128-FA92-7EE1-BE7C-662D9DDA8848}"/>
              </a:ext>
            </a:extLst>
          </p:cNvPr>
          <p:cNvCxnSpPr>
            <a:cxnSpLocks/>
          </p:cNvCxnSpPr>
          <p:nvPr/>
        </p:nvCxnSpPr>
        <p:spPr>
          <a:xfrm flipV="1">
            <a:off x="7746758" y="2589454"/>
            <a:ext cx="2264073" cy="433853"/>
          </a:xfrm>
          <a:prstGeom prst="curvedConnector3">
            <a:avLst>
              <a:gd name="adj1" fmla="val 50000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290D6B71-8D4D-444B-A2C9-6A81EA0E6B6F}"/>
              </a:ext>
            </a:extLst>
          </p:cNvPr>
          <p:cNvCxnSpPr>
            <a:cxnSpLocks/>
            <a:stCxn id="37" idx="2"/>
            <a:endCxn id="1040" idx="0"/>
          </p:cNvCxnSpPr>
          <p:nvPr/>
        </p:nvCxnSpPr>
        <p:spPr>
          <a:xfrm rot="5400000">
            <a:off x="6378836" y="3852556"/>
            <a:ext cx="1917202" cy="1431391"/>
          </a:xfrm>
          <a:prstGeom prst="curvedConnector3">
            <a:avLst>
              <a:gd name="adj1" fmla="val 16865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462AAE86-0DCC-6527-3DA8-201864129B7E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7624294" y="3883297"/>
            <a:ext cx="2119433" cy="1043259"/>
          </a:xfrm>
          <a:prstGeom prst="curvedConnector3">
            <a:avLst>
              <a:gd name="adj1" fmla="val 11013"/>
            </a:avLst>
          </a:prstGeom>
          <a:ln w="1905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6" name="Picture 28" descr="Location Icon Red Vector Art, Icons, and Graphics for Free Download">
            <a:extLst>
              <a:ext uri="{FF2B5EF4-FFF2-40B4-BE49-F238E27FC236}">
                <a16:creationId xmlns:a16="http://schemas.microsoft.com/office/drawing/2014/main" id="{14B18A2B-E765-357D-8DC7-F9638BF14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3" t="15579" r="23789" b="15789"/>
          <a:stretch/>
        </p:blipFill>
        <p:spPr bwMode="auto">
          <a:xfrm>
            <a:off x="7674073" y="2952069"/>
            <a:ext cx="132548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A8BD4CD-DBCC-0169-D647-10D942149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0" t="9219" r="10915"/>
          <a:stretch/>
        </p:blipFill>
        <p:spPr bwMode="auto">
          <a:xfrm>
            <a:off x="9839215" y="5561420"/>
            <a:ext cx="880212" cy="11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AB2D30-45A0-6729-F682-B019D77271C0}"/>
              </a:ext>
            </a:extLst>
          </p:cNvPr>
          <p:cNvCxnSpPr>
            <a:endCxn id="2" idx="0"/>
          </p:cNvCxnSpPr>
          <p:nvPr/>
        </p:nvCxnSpPr>
        <p:spPr>
          <a:xfrm>
            <a:off x="8252382" y="3514098"/>
            <a:ext cx="2026939" cy="204732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E4AC6CA-27A4-CE5E-9D1C-EED3A8064532}"/>
              </a:ext>
            </a:extLst>
          </p:cNvPr>
          <p:cNvSpPr txBox="1"/>
          <p:nvPr/>
        </p:nvSpPr>
        <p:spPr>
          <a:xfrm>
            <a:off x="4306529" y="0"/>
            <a:ext cx="4658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Semantic Climate -- 2022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5FD99-F627-138F-AE17-A24240D74101}"/>
              </a:ext>
            </a:extLst>
          </p:cNvPr>
          <p:cNvSpPr txBox="1"/>
          <p:nvPr/>
        </p:nvSpPr>
        <p:spPr>
          <a:xfrm>
            <a:off x="-40408" y="6480948"/>
            <a:ext cx="398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Slide credit: Enakshi Das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C48BDEB-F5B4-FBF6-D8A9-2E4FF0FC06B5}"/>
              </a:ext>
            </a:extLst>
          </p:cNvPr>
          <p:cNvSpPr/>
          <p:nvPr/>
        </p:nvSpPr>
        <p:spPr>
          <a:xfrm>
            <a:off x="11587315" y="-28236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132AC-22D0-4948-82D0-A0B4E3D59759}"/>
              </a:ext>
            </a:extLst>
          </p:cNvPr>
          <p:cNvSpPr txBox="1"/>
          <p:nvPr/>
        </p:nvSpPr>
        <p:spPr>
          <a:xfrm>
            <a:off x="350196" y="5680953"/>
            <a:ext cx="3135987" cy="584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Add more people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EDCFE-AFC0-484C-A709-BBE9AB43E9E9}"/>
              </a:ext>
            </a:extLst>
          </p:cNvPr>
          <p:cNvSpPr txBox="1"/>
          <p:nvPr/>
        </p:nvSpPr>
        <p:spPr>
          <a:xfrm>
            <a:off x="159975" y="398029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Simon </a:t>
            </a:r>
          </a:p>
        </p:txBody>
      </p:sp>
    </p:spTree>
    <p:extLst>
      <p:ext uri="{BB962C8B-B14F-4D97-AF65-F5344CB8AC3E}">
        <p14:creationId xmlns:p14="http://schemas.microsoft.com/office/powerpoint/2010/main" val="1084511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7C9B-D88D-4842-9333-A098667D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805" y="977381"/>
            <a:ext cx="7886700" cy="994172"/>
          </a:xfrm>
        </p:spPr>
        <p:txBody>
          <a:bodyPr/>
          <a:lstStyle/>
          <a:p>
            <a:r>
              <a:rPr lang="en-IN" dirty="0"/>
              <a:t>Plant Parts Dictionary (</a:t>
            </a:r>
            <a:r>
              <a:rPr lang="en-IN" dirty="0" err="1"/>
              <a:t>CEVOpen</a:t>
            </a:r>
            <a:r>
              <a:rPr lang="en-IN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DCD685-5099-4D8B-A66B-0091A53DE1AA}"/>
              </a:ext>
            </a:extLst>
          </p:cNvPr>
          <p:cNvSpPr/>
          <p:nvPr/>
        </p:nvSpPr>
        <p:spPr>
          <a:xfrm>
            <a:off x="10207113" y="857250"/>
            <a:ext cx="453514" cy="513797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IN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19EB3-AB41-4EA1-B585-B4F9FA2DDE2D}"/>
              </a:ext>
            </a:extLst>
          </p:cNvPr>
          <p:cNvSpPr/>
          <p:nvPr/>
        </p:nvSpPr>
        <p:spPr>
          <a:xfrm>
            <a:off x="7648266" y="5241386"/>
            <a:ext cx="1229711" cy="520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Multilingual entries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E4BE01-D6D5-4E37-8F22-65DA2F31C522}"/>
              </a:ext>
            </a:extLst>
          </p:cNvPr>
          <p:cNvCxnSpPr>
            <a:cxnSpLocks/>
          </p:cNvCxnSpPr>
          <p:nvPr/>
        </p:nvCxnSpPr>
        <p:spPr>
          <a:xfrm flipH="1" flipV="1">
            <a:off x="3517901" y="2158119"/>
            <a:ext cx="3860255" cy="315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AF28257-2EA1-47AB-A062-06903F9C2489}"/>
              </a:ext>
            </a:extLst>
          </p:cNvPr>
          <p:cNvSpPr/>
          <p:nvPr/>
        </p:nvSpPr>
        <p:spPr>
          <a:xfrm>
            <a:off x="7881447" y="2586072"/>
            <a:ext cx="1451958" cy="37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350" dirty="0"/>
              <a:t>term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BCD663-B70B-4DA0-8B64-8BA093C383AB}"/>
              </a:ext>
            </a:extLst>
          </p:cNvPr>
          <p:cNvSpPr txBox="1"/>
          <p:nvPr/>
        </p:nvSpPr>
        <p:spPr>
          <a:xfrm>
            <a:off x="1738805" y="5430358"/>
            <a:ext cx="24101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50" dirty="0"/>
              <a:t>Credits: Vasant Kumar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01A764-96D4-44BA-9592-C74276ABC1CB}"/>
              </a:ext>
            </a:extLst>
          </p:cNvPr>
          <p:cNvSpPr txBox="1"/>
          <p:nvPr/>
        </p:nvSpPr>
        <p:spPr>
          <a:xfrm>
            <a:off x="1686803" y="1729617"/>
            <a:ext cx="5815505" cy="362406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IN" sz="1350" dirty="0">
                <a:latin typeface="Consolas" panose="020B0609020204030204" pitchFamily="49" charset="0"/>
              </a:rPr>
              <a:t> &lt;entry </a:t>
            </a:r>
            <a:r>
              <a:rPr lang="en-IN" sz="1350" b="1" dirty="0">
                <a:solidFill>
                  <a:srgbClr val="FF0000"/>
                </a:solidFill>
                <a:latin typeface="Consolas" panose="020B0609020204030204" pitchFamily="49" charset="0"/>
              </a:rPr>
              <a:t>term="cone“</a:t>
            </a:r>
            <a:r>
              <a:rPr lang="en-IN" sz="1350" dirty="0">
                <a:solidFill>
                  <a:srgbClr val="24292F"/>
                </a:solidFill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wikidataURL</a:t>
            </a:r>
            <a:r>
              <a:rPr lang="en-IN" sz="1350" dirty="0">
                <a:latin typeface="Consolas" panose="020B0609020204030204" pitchFamily="49" charset="0"/>
              </a:rPr>
              <a:t>="http://www.wikidata.org/entity/Q22710" </a:t>
            </a:r>
            <a:r>
              <a:rPr lang="en-IN" sz="1350" dirty="0" err="1">
                <a:latin typeface="Consolas" panose="020B0609020204030204" pitchFamily="49" charset="0"/>
              </a:rPr>
              <a:t>wikidataID</a:t>
            </a:r>
            <a:r>
              <a:rPr lang="en-IN" sz="1350" dirty="0">
                <a:latin typeface="Consolas" panose="020B0609020204030204" pitchFamily="49" charset="0"/>
              </a:rPr>
              <a:t>="Q22710"  </a:t>
            </a:r>
            <a:r>
              <a:rPr lang="en-IN" sz="1350" dirty="0" err="1">
                <a:latin typeface="Consolas" panose="020B0609020204030204" pitchFamily="49" charset="0"/>
              </a:rPr>
              <a:t>wikipediaPage</a:t>
            </a:r>
            <a:r>
              <a:rPr lang="en-IN" sz="1350" dirty="0">
                <a:latin typeface="Consolas" panose="020B0609020204030204" pitchFamily="49" charset="0"/>
              </a:rPr>
              <a:t>="https://en.wikipedia.org/wiki/</a:t>
            </a:r>
            <a:r>
              <a:rPr lang="en-IN" sz="1350" dirty="0" err="1">
                <a:latin typeface="Consolas" panose="020B0609020204030204" pitchFamily="49" charset="0"/>
              </a:rPr>
              <a:t>Conifer_cone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&lt;synonym&gt;Cone, Conifer cones, Strobilus, pine cone, pine-cone, pinecone, pine cones&lt;/synonym&gt;</a:t>
            </a:r>
          </a:p>
          <a:p>
            <a:endParaRPr lang="en-IN" sz="1350" dirty="0">
              <a:latin typeface="Consolas" panose="020B0609020204030204" pitchFamily="49" charset="0"/>
            </a:endParaRP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zh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ja-JP" altLang="en-US" sz="1350" dirty="0">
                <a:latin typeface="Consolas" panose="020B0609020204030204" pitchFamily="49" charset="0"/>
              </a:rPr>
              <a:t>松球</a:t>
            </a:r>
            <a:r>
              <a:rPr lang="en-US" altLang="ja-JP" sz="1350" dirty="0">
                <a:latin typeface="Consolas" panose="020B0609020204030204" pitchFamily="49" charset="0"/>
              </a:rPr>
              <a:t>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="de"&gt;</a:t>
            </a:r>
            <a:r>
              <a:rPr lang="en-IN" sz="1350" dirty="0" err="1">
                <a:latin typeface="Consolas" panose="020B0609020204030204" pitchFamily="49" charset="0"/>
              </a:rPr>
              <a:t>Koniferenzapfen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="hi"&gt;</a:t>
            </a:r>
            <a:r>
              <a:rPr lang="hi-IN" sz="1350" dirty="0">
                <a:latin typeface="Consolas" panose="020B0609020204030204" pitchFamily="49" charset="0"/>
              </a:rPr>
              <a:t>कोणधारी कोण&lt;/</a:t>
            </a:r>
            <a:r>
              <a:rPr lang="en-IN" sz="1350" dirty="0">
                <a:latin typeface="Consolas" panose="020B0609020204030204" pitchFamily="49" charset="0"/>
              </a:rPr>
              <a:t>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cono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&lt;synonym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cône</a:t>
            </a:r>
            <a:r>
              <a:rPr lang="en-IN" sz="1350" dirty="0">
                <a:latin typeface="Consolas" panose="020B0609020204030204" pitchFamily="49" charset="0"/>
              </a:rPr>
              <a:t>&lt;/synonym&gt;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</a:t>
            </a:r>
            <a:r>
              <a:rPr lang="en-IN" sz="1350" dirty="0" err="1">
                <a:latin typeface="Consolas" panose="020B0609020204030204" pitchFamily="49" charset="0"/>
              </a:rPr>
              <a:t>fr</a:t>
            </a:r>
            <a:r>
              <a:rPr lang="en-IN" sz="1350" dirty="0">
                <a:latin typeface="Consolas" panose="020B0609020204030204" pitchFamily="49" charset="0"/>
              </a:rPr>
              <a:t>"&gt;</a:t>
            </a:r>
            <a:r>
              <a:rPr lang="en-IN" sz="1350" dirty="0" err="1">
                <a:latin typeface="Consolas" panose="020B0609020204030204" pitchFamily="49" charset="0"/>
              </a:rPr>
              <a:t>organe</a:t>
            </a:r>
            <a:r>
              <a:rPr lang="en-IN" sz="1350" dirty="0">
                <a:latin typeface="Consolas" panose="020B0609020204030204" pitchFamily="49" charset="0"/>
              </a:rPr>
              <a:t> </a:t>
            </a:r>
            <a:r>
              <a:rPr lang="en-IN" sz="1350" dirty="0" err="1">
                <a:latin typeface="Consolas" panose="020B0609020204030204" pitchFamily="49" charset="0"/>
              </a:rPr>
              <a:t>reproducteur</a:t>
            </a:r>
            <a:r>
              <a:rPr lang="en-IN" sz="1350" dirty="0">
                <a:latin typeface="Consolas" panose="020B0609020204030204" pitchFamily="49" charset="0"/>
              </a:rPr>
              <a:t> des </a:t>
            </a:r>
            <a:r>
              <a:rPr lang="en-IN" sz="1350" dirty="0" err="1">
                <a:latin typeface="Consolas" panose="020B0609020204030204" pitchFamily="49" charset="0"/>
              </a:rPr>
              <a:t>conifères</a:t>
            </a:r>
            <a:r>
              <a:rPr lang="en-IN" sz="1350" dirty="0">
                <a:latin typeface="Consolas" panose="020B0609020204030204" pitchFamily="49" charset="0"/>
              </a:rPr>
              <a:t>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  &lt;description </a:t>
            </a:r>
            <a:r>
              <a:rPr lang="en-IN" sz="1350" dirty="0" err="1">
                <a:latin typeface="Consolas" panose="020B0609020204030204" pitchFamily="49" charset="0"/>
              </a:rPr>
              <a:t>xml:lang</a:t>
            </a:r>
            <a:r>
              <a:rPr lang="en-IN" sz="1350" dirty="0">
                <a:latin typeface="Consolas" panose="020B0609020204030204" pitchFamily="49" charset="0"/>
              </a:rPr>
              <a:t>="es"&gt;</a:t>
            </a:r>
            <a:r>
              <a:rPr lang="en-IN" sz="1350" dirty="0" err="1">
                <a:latin typeface="Consolas" panose="020B0609020204030204" pitchFamily="49" charset="0"/>
              </a:rPr>
              <a:t>estructura</a:t>
            </a:r>
            <a:r>
              <a:rPr lang="en-IN" sz="1350" dirty="0">
                <a:latin typeface="Consolas" panose="020B0609020204030204" pitchFamily="49" charset="0"/>
              </a:rPr>
              <a:t> vegetal&lt;/description&gt;</a:t>
            </a:r>
          </a:p>
          <a:p>
            <a:r>
              <a:rPr lang="en-IN" sz="1350" dirty="0">
                <a:latin typeface="Consolas" panose="020B0609020204030204" pitchFamily="49" charset="0"/>
              </a:rPr>
              <a:t>  &lt;/entry&gt;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9EED143-7325-48E8-9A9B-463F0852EE6B}"/>
              </a:ext>
            </a:extLst>
          </p:cNvPr>
          <p:cNvCxnSpPr>
            <a:cxnSpLocks/>
          </p:cNvCxnSpPr>
          <p:nvPr/>
        </p:nvCxnSpPr>
        <p:spPr>
          <a:xfrm flipH="1" flipV="1">
            <a:off x="4363008" y="3736535"/>
            <a:ext cx="3191305" cy="176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73939-C24C-45C9-9B23-B92AAD4CE5E6}"/>
              </a:ext>
            </a:extLst>
          </p:cNvPr>
          <p:cNvCxnSpPr>
            <a:cxnSpLocks/>
          </p:cNvCxnSpPr>
          <p:nvPr/>
        </p:nvCxnSpPr>
        <p:spPr>
          <a:xfrm flipH="1" flipV="1">
            <a:off x="3633569" y="1841584"/>
            <a:ext cx="4123727" cy="88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40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86FD9-1084-A248-A207-A2D0619494DA}"/>
              </a:ext>
            </a:extLst>
          </p:cNvPr>
          <p:cNvSpPr txBox="1"/>
          <p:nvPr/>
        </p:nvSpPr>
        <p:spPr>
          <a:xfrm>
            <a:off x="2667000" y="1314450"/>
            <a:ext cx="22142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Automate: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Download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Semantify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2989F-EECA-CB4F-AF60-158E70642462}"/>
              </a:ext>
            </a:extLst>
          </p:cNvPr>
          <p:cNvSpPr txBox="1"/>
          <p:nvPr/>
        </p:nvSpPr>
        <p:spPr>
          <a:xfrm>
            <a:off x="5219700" y="4705350"/>
            <a:ext cx="3373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is “climate justice”?</a:t>
            </a:r>
          </a:p>
          <a:p>
            <a:r>
              <a:rPr lang="en-US" sz="2400" dirty="0"/>
              <a:t>Let’s ask the literature!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1C38FF-25E0-D54A-B8C7-06AFA0E47185}"/>
              </a:ext>
            </a:extLst>
          </p:cNvPr>
          <p:cNvSpPr txBox="1"/>
          <p:nvPr/>
        </p:nvSpPr>
        <p:spPr>
          <a:xfrm>
            <a:off x="1104900" y="5429250"/>
            <a:ext cx="412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Value of open:</a:t>
            </a:r>
            <a:br>
              <a:rPr lang="en-US" dirty="0"/>
            </a:br>
            <a:r>
              <a:rPr lang="en-US" dirty="0"/>
              <a:t>automation -&gt; throughput and immediacy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6FFEF9-AC5A-5242-8737-C499D821A9E8}"/>
              </a:ext>
            </a:extLst>
          </p:cNvPr>
          <p:cNvSpPr txBox="1"/>
          <p:nvPr/>
        </p:nvSpPr>
        <p:spPr>
          <a:xfrm>
            <a:off x="8020050" y="6000750"/>
            <a:ext cx="247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articles in </a:t>
            </a:r>
            <a:r>
              <a:rPr lang="en-US" b="1" dirty="0"/>
              <a:t>2 minutes</a:t>
            </a:r>
          </a:p>
        </p:txBody>
      </p:sp>
    </p:spTree>
    <p:extLst>
      <p:ext uri="{BB962C8B-B14F-4D97-AF65-F5344CB8AC3E}">
        <p14:creationId xmlns:p14="http://schemas.microsoft.com/office/powerpoint/2010/main" val="3585039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00500C-5F0D-5C4B-828C-62BFA012A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176" y="2870200"/>
            <a:ext cx="9839424" cy="2901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D5C4C-9690-8046-9B7C-349AE3C0C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927100"/>
            <a:ext cx="10363200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FC281-81E0-134A-A5F3-35BAA2896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444500"/>
            <a:ext cx="2159000" cy="48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C8314F-CF11-424F-8B1C-1926FABD276F}"/>
              </a:ext>
            </a:extLst>
          </p:cNvPr>
          <p:cNvSpPr txBox="1"/>
          <p:nvPr/>
        </p:nvSpPr>
        <p:spPr>
          <a:xfrm>
            <a:off x="3527923" y="615950"/>
            <a:ext cx="333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article on “climate justice”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4957C-FDF9-AD4F-9BA0-E4426D82922F}"/>
              </a:ext>
            </a:extLst>
          </p:cNvPr>
          <p:cNvSpPr txBox="1"/>
          <p:nvPr/>
        </p:nvSpPr>
        <p:spPr>
          <a:xfrm>
            <a:off x="9124950" y="361950"/>
            <a:ext cx="22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 papers 2 </a:t>
            </a:r>
            <a:r>
              <a:rPr lang="en-US" dirty="0" err="1"/>
              <a:t>minuters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591D1E-2B8A-A34A-8581-DAD369BB8268}"/>
              </a:ext>
            </a:extLst>
          </p:cNvPr>
          <p:cNvSpPr txBox="1"/>
          <p:nvPr/>
        </p:nvSpPr>
        <p:spPr>
          <a:xfrm>
            <a:off x="7353300" y="6305550"/>
            <a:ext cx="84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fulltext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9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17F1B-AED5-4491-BBD2-4F531355F238}"/>
              </a:ext>
            </a:extLst>
          </p:cNvPr>
          <p:cNvSpPr txBox="1"/>
          <p:nvPr/>
        </p:nvSpPr>
        <p:spPr>
          <a:xfrm>
            <a:off x="1692547" y="2605824"/>
            <a:ext cx="2042510" cy="92333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700" dirty="0"/>
              <a:t>Create Dictionaries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C53F11-7CE5-4959-BBA9-F8CCCEE02816}"/>
              </a:ext>
            </a:extLst>
          </p:cNvPr>
          <p:cNvSpPr txBox="1"/>
          <p:nvPr/>
        </p:nvSpPr>
        <p:spPr>
          <a:xfrm>
            <a:off x="4955938" y="2559659"/>
            <a:ext cx="20425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3000" dirty="0"/>
              <a:t>Download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880B7-A56C-42A2-8801-36F8F6BE23B1}"/>
              </a:ext>
            </a:extLst>
          </p:cNvPr>
          <p:cNvSpPr txBox="1"/>
          <p:nvPr/>
        </p:nvSpPr>
        <p:spPr>
          <a:xfrm>
            <a:off x="8107561" y="2651990"/>
            <a:ext cx="2242137" cy="830997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dirty="0"/>
              <a:t>Search with dictionaries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4057EB-FAE5-47C7-BCB8-4147130AFB8B}"/>
              </a:ext>
            </a:extLst>
          </p:cNvPr>
          <p:cNvSpPr txBox="1"/>
          <p:nvPr/>
        </p:nvSpPr>
        <p:spPr>
          <a:xfrm>
            <a:off x="8386862" y="4296389"/>
            <a:ext cx="1622513" cy="73866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100" dirty="0"/>
              <a:t>Link to Wikimedia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FE951B-836B-4136-8906-C8B556417943}"/>
              </a:ext>
            </a:extLst>
          </p:cNvPr>
          <p:cNvCxnSpPr>
            <a:cxnSpLocks/>
          </p:cNvCxnSpPr>
          <p:nvPr/>
        </p:nvCxnSpPr>
        <p:spPr>
          <a:xfrm>
            <a:off x="3775880" y="3044847"/>
            <a:ext cx="1220881" cy="1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67BE77-40E7-49A3-B04D-24B43211531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6998448" y="3067489"/>
            <a:ext cx="1109113" cy="2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E752A8-474F-43EB-A981-5DB30C4DAA62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9198119" y="3482987"/>
            <a:ext cx="30511" cy="813402"/>
          </a:xfrm>
          <a:prstGeom prst="line">
            <a:avLst/>
          </a:prstGeom>
          <a:ln>
            <a:solidFill>
              <a:schemeClr val="accent1"/>
            </a:solidFill>
            <a:headEnd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9BC186D7-CC9F-4A7A-B852-368851EAD9C4}"/>
              </a:ext>
            </a:extLst>
          </p:cNvPr>
          <p:cNvSpPr txBox="1">
            <a:spLocks/>
          </p:cNvSpPr>
          <p:nvPr/>
        </p:nvSpPr>
        <p:spPr>
          <a:xfrm>
            <a:off x="1455682" y="851409"/>
            <a:ext cx="2272739" cy="7597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300" dirty="0"/>
              <a:t>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B7B45-181E-9F4E-8F4B-B54E16446DA6}"/>
              </a:ext>
            </a:extLst>
          </p:cNvPr>
          <p:cNvSpPr txBox="1"/>
          <p:nvPr/>
        </p:nvSpPr>
        <p:spPr>
          <a:xfrm>
            <a:off x="8704965" y="6301945"/>
            <a:ext cx="184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Shweata</a:t>
            </a:r>
            <a:r>
              <a:rPr lang="en-US" i="1" dirty="0"/>
              <a:t> N Hegde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6324A-8F3F-4344-AAEA-017DB9645EE5}"/>
              </a:ext>
            </a:extLst>
          </p:cNvPr>
          <p:cNvSpPr txBox="1"/>
          <p:nvPr/>
        </p:nvSpPr>
        <p:spPr>
          <a:xfrm>
            <a:off x="8504436" y="1007591"/>
            <a:ext cx="2242137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IN" sz="2400" dirty="0"/>
              <a:t>Analyse content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54E1B4-AE77-964A-AA14-48B3FB798398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9228630" y="1385098"/>
            <a:ext cx="121646" cy="1266892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D4995A-509B-884D-B67B-73CAF46771E4}"/>
              </a:ext>
            </a:extLst>
          </p:cNvPr>
          <p:cNvCxnSpPr>
            <a:cxnSpLocks/>
          </p:cNvCxnSpPr>
          <p:nvPr/>
        </p:nvCxnSpPr>
        <p:spPr>
          <a:xfrm flipH="1" flipV="1">
            <a:off x="3728421" y="3275681"/>
            <a:ext cx="1268339" cy="23082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E062F4-1447-0E4D-8E9F-AAF141AA149E}"/>
              </a:ext>
            </a:extLst>
          </p:cNvPr>
          <p:cNvCxnSpPr>
            <a:cxnSpLocks/>
          </p:cNvCxnSpPr>
          <p:nvPr/>
        </p:nvCxnSpPr>
        <p:spPr>
          <a:xfrm flipH="1">
            <a:off x="7032635" y="3309865"/>
            <a:ext cx="1074926" cy="11517"/>
          </a:xfrm>
          <a:prstGeom prst="straightConnector1">
            <a:avLst/>
          </a:prstGeom>
          <a:ln>
            <a:solidFill>
              <a:schemeClr val="accent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778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D04B5D-F90D-439F-F056-05C342ADC267}"/>
              </a:ext>
            </a:extLst>
          </p:cNvPr>
          <p:cNvSpPr txBox="1"/>
          <p:nvPr/>
        </p:nvSpPr>
        <p:spPr>
          <a:xfrm>
            <a:off x="3046770" y="2540675"/>
            <a:ext cx="6098458" cy="2031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{'adaptation': 286, 'fossil fuel': 111, 'methane': 107, 'anthropogenic': 83, 'greenhouse gas': 81, 'climate change mitigation': 66, 'ecosystem services': 48, 'weather': 44, 'carbon sequestration': 35, 'global warming ': 33, 'carbon dioxide': 33, 'carbon tax': 21, 'desertification’: …}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8B639-F164-A82F-825C-204720D4F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49" y="1423881"/>
            <a:ext cx="9297937" cy="3984830"/>
          </a:xfrm>
          <a:prstGeom prst="rect">
            <a:avLst/>
          </a:prstGeom>
        </p:spPr>
      </p:pic>
      <p:sp>
        <p:nvSpPr>
          <p:cNvPr id="6" name="Google Shape;203;g13caad91745_0_125">
            <a:extLst>
              <a:ext uri="{FF2B5EF4-FFF2-40B4-BE49-F238E27FC236}">
                <a16:creationId xmlns:a16="http://schemas.microsoft.com/office/drawing/2014/main" id="{34EC2B59-5526-5B94-8AD6-970CCB146F77}"/>
              </a:ext>
            </a:extLst>
          </p:cNvPr>
          <p:cNvSpPr/>
          <p:nvPr/>
        </p:nvSpPr>
        <p:spPr>
          <a:xfrm>
            <a:off x="11587315" y="0"/>
            <a:ext cx="604800" cy="6850500"/>
          </a:xfrm>
          <a:prstGeom prst="rect">
            <a:avLst/>
          </a:prstGeom>
          <a:solidFill>
            <a:srgbClr val="F6C680"/>
          </a:solidFill>
          <a:ln w="12700" cap="flat" cmpd="sng">
            <a:solidFill>
              <a:srgbClr val="F9D9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83C37-E5DE-E1E1-D216-62512B0BE096}"/>
              </a:ext>
            </a:extLst>
          </p:cNvPr>
          <p:cNvSpPr txBox="1"/>
          <p:nvPr/>
        </p:nvSpPr>
        <p:spPr>
          <a:xfrm>
            <a:off x="2058458" y="6366632"/>
            <a:ext cx="3170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From 6 chapters of IPCC</a:t>
            </a:r>
          </a:p>
        </p:txBody>
      </p:sp>
      <p:sp>
        <p:nvSpPr>
          <p:cNvPr id="8" name="Google Shape;184;g13caad91745_0_97">
            <a:extLst>
              <a:ext uri="{FF2B5EF4-FFF2-40B4-BE49-F238E27FC236}">
                <a16:creationId xmlns:a16="http://schemas.microsoft.com/office/drawing/2014/main" id="{21FA95B9-5FEA-DBAA-A5AC-217CC61FC201}"/>
              </a:ext>
            </a:extLst>
          </p:cNvPr>
          <p:cNvSpPr txBox="1"/>
          <p:nvPr/>
        </p:nvSpPr>
        <p:spPr>
          <a:xfrm>
            <a:off x="210986" y="6412863"/>
            <a:ext cx="1583700" cy="369300"/>
          </a:xfrm>
          <a:prstGeom prst="rect">
            <a:avLst/>
          </a:prstGeom>
          <a:solidFill>
            <a:srgbClr val="D9D4C6"/>
          </a:solidFill>
          <a:ln w="9525" cap="flat" cmpd="sng">
            <a:solidFill>
              <a:srgbClr val="F9D9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 Medium"/>
              <a:buNone/>
            </a:pPr>
            <a:r>
              <a:rPr lang="en-IN" sz="1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docanalysis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C08E6-7AFC-8F10-E869-740DF6447B99}"/>
              </a:ext>
            </a:extLst>
          </p:cNvPr>
          <p:cNvSpPr txBox="1"/>
          <p:nvPr/>
        </p:nvSpPr>
        <p:spPr>
          <a:xfrm>
            <a:off x="10030679" y="89541"/>
            <a:ext cx="22832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hlinkClick r:id="rId3"/>
              </a:rPr>
              <a:t>Demo link</a:t>
            </a:r>
            <a:endParaRPr lang="en-IN" sz="20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256A3C-4FB6-10A1-FB61-9E5708CD72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09486" y="6342942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6</a:t>
            </a:fld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50D478-8426-9536-013E-7C80593DB4A0}"/>
              </a:ext>
            </a:extLst>
          </p:cNvPr>
          <p:cNvSpPr txBox="1"/>
          <p:nvPr/>
        </p:nvSpPr>
        <p:spPr>
          <a:xfrm>
            <a:off x="210986" y="222730"/>
            <a:ext cx="7329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#3 See the big picture using dictionaries!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33ED35-607A-26E9-84B5-C3829F3B2F9B}"/>
              </a:ext>
            </a:extLst>
          </p:cNvPr>
          <p:cNvSpPr txBox="1"/>
          <p:nvPr/>
        </p:nvSpPr>
        <p:spPr>
          <a:xfrm rot="5400000">
            <a:off x="9336917" y="3614121"/>
            <a:ext cx="51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#SemanticClimate’s Climate Knowledge Hunt</a:t>
            </a:r>
          </a:p>
        </p:txBody>
      </p:sp>
    </p:spTree>
    <p:extLst>
      <p:ext uri="{BB962C8B-B14F-4D97-AF65-F5344CB8AC3E}">
        <p14:creationId xmlns:p14="http://schemas.microsoft.com/office/powerpoint/2010/main" val="46367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AC566-4FBB-4FCA-BD8A-C38A2E4AA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1669"/>
            <a:ext cx="11708263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+mn-lt"/>
                <a:cs typeface="Arial" panose="020B0604020202020204" pitchFamily="34" charset="0"/>
              </a:rPr>
              <a:t>Dictionaries</a:t>
            </a:r>
            <a:endParaRPr lang="en-IN" sz="5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420B49D0-34A9-449D-87B4-976522D9C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9558" y="179864"/>
            <a:ext cx="22442" cy="97471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AADF9D-423E-4378-BDC1-ACA514B6A539}"/>
              </a:ext>
            </a:extLst>
          </p:cNvPr>
          <p:cNvSpPr txBox="1"/>
          <p:nvPr/>
        </p:nvSpPr>
        <p:spPr>
          <a:xfrm>
            <a:off x="4387640" y="1014088"/>
            <a:ext cx="313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MUL</a:t>
            </a:r>
            <a:r>
              <a:rPr lang="en-US" sz="2400" b="1" dirty="0"/>
              <a:t>TIL</a:t>
            </a:r>
            <a:r>
              <a:rPr lang="en-US" sz="2400" b="1" dirty="0">
                <a:solidFill>
                  <a:srgbClr val="009900"/>
                </a:solidFill>
              </a:rPr>
              <a:t>ING</a:t>
            </a:r>
            <a:r>
              <a:rPr lang="en-US" sz="2400" b="1" dirty="0">
                <a:solidFill>
                  <a:srgbClr val="F68212"/>
                </a:solidFill>
              </a:rPr>
              <a:t>UAL</a:t>
            </a:r>
            <a:endParaRPr lang="en-IN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77FA87-7995-4BF7-9958-F4BFF6295129}"/>
              </a:ext>
            </a:extLst>
          </p:cNvPr>
          <p:cNvSpPr txBox="1"/>
          <p:nvPr/>
        </p:nvSpPr>
        <p:spPr>
          <a:xfrm>
            <a:off x="548054" y="6610887"/>
            <a:ext cx="887373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0" dirty="0">
                <a:solidFill>
                  <a:srgbClr val="1D1C1D"/>
                </a:solidFill>
                <a:effectLst/>
                <a:latin typeface="Slack-Lato"/>
              </a:rPr>
              <a:t>By Version 1 by </a:t>
            </a:r>
            <a:r>
              <a:rPr lang="en-US" sz="800" i="0" dirty="0" err="1">
                <a:solidFill>
                  <a:srgbClr val="1D1C1D"/>
                </a:solidFill>
                <a:effectLst/>
                <a:latin typeface="Slack-Lato"/>
              </a:rPr>
              <a:t>Nohat</a:t>
            </a:r>
            <a:r>
              <a:rPr lang="en-US" sz="800" i="0" dirty="0">
                <a:solidFill>
                  <a:srgbClr val="1D1C1D"/>
                </a:solidFill>
                <a:effectLst/>
                <a:latin typeface="Slack-Lato"/>
              </a:rPr>
              <a:t> (concept by </a:t>
            </a:r>
            <a:r>
              <a:rPr lang="en-US" sz="800" i="0" dirty="0" err="1">
                <a:solidFill>
                  <a:srgbClr val="1D1C1D"/>
                </a:solidFill>
                <a:effectLst/>
                <a:latin typeface="Slack-Lato"/>
              </a:rPr>
              <a:t>Paullusmagnus</a:t>
            </a:r>
            <a:r>
              <a:rPr lang="en-US" sz="800" i="0" dirty="0">
                <a:solidFill>
                  <a:srgbClr val="1D1C1D"/>
                </a:solidFill>
                <a:effectLst/>
                <a:latin typeface="Slack-Lato"/>
              </a:rPr>
              <a:t>); Wikimedia. - File:Wikipedia-logo.svg as of 14 May 2010T23:16:42, CC BY-SA 3.0, https://en.wikipedia.org/w/index.php?curid=33285413</a:t>
            </a:r>
            <a:endParaRPr lang="en-IN" sz="800" dirty="0"/>
          </a:p>
        </p:txBody>
      </p:sp>
      <p:pic>
        <p:nvPicPr>
          <p:cNvPr id="36" name="Picture 2" descr="cc logo">
            <a:extLst>
              <a:ext uri="{FF2B5EF4-FFF2-40B4-BE49-F238E27FC236}">
                <a16:creationId xmlns:a16="http://schemas.microsoft.com/office/drawing/2014/main" id="{D8F80C42-C84A-47A5-A139-ACEC936D7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3" y="6559391"/>
            <a:ext cx="259281" cy="25928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260437-DD08-455B-9D1A-504D05E2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26" b="96774" l="3226" r="95968">
                        <a14:foregroundMark x1="54032" y1="8871" x2="54032" y2="8871"/>
                        <a14:foregroundMark x1="54032" y1="4032" x2="54032" y2="4032"/>
                        <a14:foregroundMark x1="94355" y1="42742" x2="94355" y2="42742"/>
                        <a14:foregroundMark x1="87903" y1="83871" x2="87903" y2="83871"/>
                        <a14:foregroundMark x1="80645" y1="82258" x2="80645" y2="82258"/>
                        <a14:foregroundMark x1="35484" y1="89516" x2="35484" y2="89516"/>
                        <a14:foregroundMark x1="3226" y1="62903" x2="3226" y2="62903"/>
                        <a14:foregroundMark x1="7258" y1="39516" x2="7258" y2="39516"/>
                        <a14:foregroundMark x1="50000" y1="50000" x2="50000" y2="50000"/>
                        <a14:foregroundMark x1="55645" y1="42742" x2="55645" y2="42742"/>
                        <a14:foregroundMark x1="51613" y1="25000" x2="51613" y2="25000"/>
                        <a14:foregroundMark x1="69355" y1="11290" x2="69355" y2="11290"/>
                        <a14:foregroundMark x1="79032" y1="17742" x2="79032" y2="17742"/>
                        <a14:foregroundMark x1="91129" y1="55645" x2="91129" y2="55645"/>
                        <a14:foregroundMark x1="91129" y1="73387" x2="8871" y2="66129"/>
                        <a14:foregroundMark x1="76613" y1="16129" x2="91129" y2="76613"/>
                        <a14:foregroundMark x1="91129" y1="67742" x2="91129" y2="67742"/>
                        <a14:foregroundMark x1="92742" y1="54032" x2="92742" y2="54032"/>
                        <a14:foregroundMark x1="94355" y1="45161" x2="94355" y2="45161"/>
                        <a14:foregroundMark x1="94355" y1="39516" x2="94355" y2="39516"/>
                        <a14:foregroundMark x1="89516" y1="33871" x2="87903" y2="29032"/>
                        <a14:foregroundMark x1="95161" y1="44355" x2="96774" y2="57258"/>
                        <a14:foregroundMark x1="96774" y1="58871" x2="96774" y2="58871"/>
                        <a14:foregroundMark x1="75000" y1="93548" x2="75000" y2="93548"/>
                        <a14:foregroundMark x1="57258" y1="89516" x2="57258" y2="89516"/>
                        <a14:foregroundMark x1="54032" y1="91129" x2="54032" y2="91129"/>
                        <a14:foregroundMark x1="48387" y1="91129" x2="48387" y2="91129"/>
                        <a14:foregroundMark x1="42742" y1="91129" x2="37903" y2="91129"/>
                        <a14:foregroundMark x1="35484" y1="91129" x2="35484" y2="91129"/>
                        <a14:foregroundMark x1="28226" y1="85484" x2="25000" y2="80645"/>
                        <a14:foregroundMark x1="21774" y1="77419" x2="21774" y2="77419"/>
                        <a14:foregroundMark x1="42742" y1="96774" x2="42742" y2="96774"/>
                        <a14:foregroundMark x1="53226" y1="96774" x2="57258" y2="96774"/>
                        <a14:foregroundMark x1="23387" y1="14516" x2="23387" y2="14516"/>
                        <a14:foregroundMark x1="23387" y1="14516" x2="23387" y2="14516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4" y="6555630"/>
            <a:ext cx="259281" cy="259281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0D3CA6-26AB-42DB-A925-4937432A0D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772" r="3528"/>
          <a:stretch/>
        </p:blipFill>
        <p:spPr>
          <a:xfrm>
            <a:off x="8373485" y="1400993"/>
            <a:ext cx="3198326" cy="39022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943C191-D0ED-4075-A6A8-A36228BB8814}"/>
              </a:ext>
            </a:extLst>
          </p:cNvPr>
          <p:cNvCxnSpPr>
            <a:cxnSpLocks/>
          </p:cNvCxnSpPr>
          <p:nvPr/>
        </p:nvCxnSpPr>
        <p:spPr>
          <a:xfrm>
            <a:off x="11844718" y="0"/>
            <a:ext cx="0" cy="6858000"/>
          </a:xfrm>
          <a:prstGeom prst="line">
            <a:avLst/>
          </a:prstGeom>
          <a:ln w="76200">
            <a:solidFill>
              <a:srgbClr val="FBC48D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A6C2DF-5CBD-4DA7-933B-AFFFFC7337E6}"/>
              </a:ext>
            </a:extLst>
          </p:cNvPr>
          <p:cNvCxnSpPr>
            <a:cxnSpLocks/>
          </p:cNvCxnSpPr>
          <p:nvPr/>
        </p:nvCxnSpPr>
        <p:spPr>
          <a:xfrm flipH="1">
            <a:off x="12104917" y="0"/>
            <a:ext cx="0" cy="6858000"/>
          </a:xfrm>
          <a:prstGeom prst="line">
            <a:avLst/>
          </a:prstGeom>
          <a:ln w="76200">
            <a:solidFill>
              <a:srgbClr val="F9A95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DD6C41-2C3A-4BE9-863C-C357CCAEC198}"/>
              </a:ext>
            </a:extLst>
          </p:cNvPr>
          <p:cNvCxnSpPr>
            <a:cxnSpLocks/>
          </p:cNvCxnSpPr>
          <p:nvPr/>
        </p:nvCxnSpPr>
        <p:spPr>
          <a:xfrm>
            <a:off x="11708264" y="0"/>
            <a:ext cx="0" cy="6858000"/>
          </a:xfrm>
          <a:prstGeom prst="line">
            <a:avLst/>
          </a:prstGeom>
          <a:ln w="76200">
            <a:solidFill>
              <a:srgbClr val="F7E7BB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219348B-69F7-4A50-B175-E1F19155BEFA}"/>
              </a:ext>
            </a:extLst>
          </p:cNvPr>
          <p:cNvCxnSpPr>
            <a:cxnSpLocks/>
          </p:cNvCxnSpPr>
          <p:nvPr/>
        </p:nvCxnSpPr>
        <p:spPr>
          <a:xfrm>
            <a:off x="11977396" y="0"/>
            <a:ext cx="0" cy="6858000"/>
          </a:xfrm>
          <a:prstGeom prst="line">
            <a:avLst/>
          </a:prstGeom>
          <a:ln w="76200">
            <a:solidFill>
              <a:srgbClr val="EBC45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2F1D781-0A46-1FFF-3B0D-C3A46068CA5E}"/>
              </a:ext>
            </a:extLst>
          </p:cNvPr>
          <p:cNvSpPr txBox="1"/>
          <p:nvPr/>
        </p:nvSpPr>
        <p:spPr>
          <a:xfrm>
            <a:off x="8574256" y="6500604"/>
            <a:ext cx="327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Slide Credit: Ambreen </a:t>
            </a:r>
            <a:r>
              <a:rPr lang="en-IN" dirty="0" err="1"/>
              <a:t>Hamadani</a:t>
            </a:r>
            <a:endParaRPr lang="en-IN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A10D0A-0569-C5C7-F6DF-A4F2A3122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32993" y="-3320"/>
            <a:ext cx="1561292" cy="14676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FF5BD0-2F48-3A03-0341-8D75725B009F}"/>
              </a:ext>
            </a:extLst>
          </p:cNvPr>
          <p:cNvSpPr txBox="1"/>
          <p:nvPr/>
        </p:nvSpPr>
        <p:spPr>
          <a:xfrm>
            <a:off x="12169558" y="5204683"/>
            <a:ext cx="202677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9" tooltip="https://meta.wikimedia.org/wiki/IMLD-ODD_2018_Wikidata_India_Edit-a-thon/Results"/>
              </a:rPr>
              <a:t>This Photo</a:t>
            </a: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by Unknown Author is licensed under </a:t>
            </a:r>
            <a:r>
              <a:rPr kumimoji="0" lang="en-IN" sz="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0" tooltip="https://creativecommons.org/licenses/by-sa/3.0/"/>
              </a:rPr>
              <a:t>CC BY-SA</a:t>
            </a:r>
            <a:endParaRPr kumimoji="0" lang="en-IN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D3170B-D730-144E-6DE2-DBD016879A2D}"/>
              </a:ext>
            </a:extLst>
          </p:cNvPr>
          <p:cNvSpPr txBox="1"/>
          <p:nvPr/>
        </p:nvSpPr>
        <p:spPr>
          <a:xfrm>
            <a:off x="844903" y="3360225"/>
            <a:ext cx="71013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zh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游ゴシック" panose="020B0400000000000000" pitchFamily="34" charset="-128"/>
                <a:cs typeface="+mn-cs"/>
              </a:rPr>
              <a:t>松球</a:t>
            </a:r>
            <a:r>
              <a:rPr kumimoji="0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游ゴシック" panose="020B0400000000000000" pitchFamily="34" charset="-128"/>
                <a:cs typeface="+mn-cs"/>
              </a:rPr>
              <a:t>&lt;/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="de"&gt;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Koniferenzapfen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="hi"&gt;</a:t>
            </a:r>
            <a:r>
              <a:rPr kumimoji="0" lang="hi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Mangal" panose="02040503050203030202" pitchFamily="18" charset="0"/>
              </a:rPr>
              <a:t>कोणधारी कोण&lt;/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="es"&gt;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cono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&lt;synonym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xml:lang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="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"&gt;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cône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&lt;/synonym&gt;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59889-A7C3-C1C8-5C34-18CA59B7CE1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11" r="47294"/>
          <a:stretch/>
        </p:blipFill>
        <p:spPr>
          <a:xfrm>
            <a:off x="641497" y="293330"/>
            <a:ext cx="2097436" cy="2364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D84B6D-7A5E-6912-A086-72156E918014}"/>
              </a:ext>
            </a:extLst>
          </p:cNvPr>
          <p:cNvSpPr txBox="1"/>
          <p:nvPr/>
        </p:nvSpPr>
        <p:spPr>
          <a:xfrm>
            <a:off x="3077028" y="4868675"/>
            <a:ext cx="219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Plants dictionary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5F0811-96ED-A7A7-3C8B-187A128C9067}"/>
              </a:ext>
            </a:extLst>
          </p:cNvPr>
          <p:cNvSpPr/>
          <p:nvPr/>
        </p:nvSpPr>
        <p:spPr>
          <a:xfrm>
            <a:off x="11543069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1E24E-9943-5547-A24A-BBF53E6BB49E}"/>
              </a:ext>
            </a:extLst>
          </p:cNvPr>
          <p:cNvSpPr txBox="1"/>
          <p:nvPr/>
        </p:nvSpPr>
        <p:spPr>
          <a:xfrm>
            <a:off x="641497" y="3747507"/>
            <a:ext cx="3029355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Human understanding</a:t>
            </a:r>
          </a:p>
          <a:p>
            <a:r>
              <a:rPr lang="en-US" sz="2400" b="1" dirty="0"/>
              <a:t>Indexing</a:t>
            </a:r>
          </a:p>
          <a:p>
            <a:r>
              <a:rPr lang="en-US" sz="2400" b="1" dirty="0"/>
              <a:t>Feeds into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06B40-2AB5-6C46-952E-0D024A233C2F}"/>
              </a:ext>
            </a:extLst>
          </p:cNvPr>
          <p:cNvSpPr txBox="1"/>
          <p:nvPr/>
        </p:nvSpPr>
        <p:spPr>
          <a:xfrm>
            <a:off x="1390769" y="1720679"/>
            <a:ext cx="105028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b="1" dirty="0"/>
              <a:t>Cone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7E9EB-C61A-FF47-BE8F-B4010AB9A2CB}"/>
              </a:ext>
            </a:extLst>
          </p:cNvPr>
          <p:cNvSpPr txBox="1"/>
          <p:nvPr/>
        </p:nvSpPr>
        <p:spPr>
          <a:xfrm>
            <a:off x="6553200" y="6057900"/>
            <a:ext cx="319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Definitve</a:t>
            </a:r>
            <a:r>
              <a:rPr lang="en-US" dirty="0"/>
              <a:t> global dictionary of CC</a:t>
            </a:r>
          </a:p>
        </p:txBody>
      </p:sp>
    </p:spTree>
    <p:extLst>
      <p:ext uri="{BB962C8B-B14F-4D97-AF65-F5344CB8AC3E}">
        <p14:creationId xmlns:p14="http://schemas.microsoft.com/office/powerpoint/2010/main" val="418151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F696FDA-2A60-49F2-82C0-880682F23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0" b="11319"/>
          <a:stretch/>
        </p:blipFill>
        <p:spPr>
          <a:xfrm>
            <a:off x="9832" y="2082264"/>
            <a:ext cx="5811550" cy="265776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3AC555-E4E1-42A5-BB76-9B217979AB34}"/>
              </a:ext>
            </a:extLst>
          </p:cNvPr>
          <p:cNvCxnSpPr/>
          <p:nvPr/>
        </p:nvCxnSpPr>
        <p:spPr>
          <a:xfrm>
            <a:off x="0" y="1029872"/>
            <a:ext cx="12182168" cy="0"/>
          </a:xfrm>
          <a:prstGeom prst="line">
            <a:avLst/>
          </a:prstGeom>
          <a:ln w="476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A3D4C2-D7A2-4DB2-9DEB-20FE23BF5C2A}"/>
              </a:ext>
            </a:extLst>
          </p:cNvPr>
          <p:cNvSpPr/>
          <p:nvPr/>
        </p:nvSpPr>
        <p:spPr>
          <a:xfrm>
            <a:off x="11636477" y="0"/>
            <a:ext cx="604685" cy="685062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E66F8-1E68-4F67-B8BA-E13E761EF54A}"/>
              </a:ext>
            </a:extLst>
          </p:cNvPr>
          <p:cNvSpPr txBox="1"/>
          <p:nvPr/>
        </p:nvSpPr>
        <p:spPr>
          <a:xfrm>
            <a:off x="2386764" y="4779638"/>
            <a:ext cx="265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Cambiohack</a:t>
            </a:r>
            <a:r>
              <a:rPr kumimoji="0" lang="en-I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2020</a:t>
            </a:r>
          </a:p>
        </p:txBody>
      </p:sp>
      <p:pic>
        <p:nvPicPr>
          <p:cNvPr id="11" name="Graphic 10" descr="Unlock">
            <a:extLst>
              <a:ext uri="{FF2B5EF4-FFF2-40B4-BE49-F238E27FC236}">
                <a16:creationId xmlns:a16="http://schemas.microsoft.com/office/drawing/2014/main" id="{7F11D7B5-354F-437C-97BE-B3B1154DE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2573" y="57736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A5F31-269A-1128-09C4-2D4D14F51186}"/>
              </a:ext>
            </a:extLst>
          </p:cNvPr>
          <p:cNvSpPr txBox="1"/>
          <p:nvPr/>
        </p:nvSpPr>
        <p:spPr>
          <a:xfrm>
            <a:off x="199103" y="233779"/>
            <a:ext cx="2765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4A0BF-D1F9-856F-0872-218625246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20" y="2564026"/>
            <a:ext cx="4964751" cy="3723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232B7E-51AB-90DC-0BD6-BC5085D5BB7A}"/>
              </a:ext>
            </a:extLst>
          </p:cNvPr>
          <p:cNvSpPr txBox="1"/>
          <p:nvPr/>
        </p:nvSpPr>
        <p:spPr>
          <a:xfrm>
            <a:off x="7816645" y="6361925"/>
            <a:ext cx="327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Piaget Hackathon, SDG, 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76649-D782-5E65-CFFD-A221658AAA39}"/>
              </a:ext>
            </a:extLst>
          </p:cNvPr>
          <p:cNvSpPr txBox="1"/>
          <p:nvPr/>
        </p:nvSpPr>
        <p:spPr>
          <a:xfrm rot="21004442">
            <a:off x="2448232" y="2654710"/>
            <a:ext cx="7846142" cy="13234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4000" dirty="0"/>
              <a:t>Young people developing tech and collaborations for global challenges</a:t>
            </a:r>
          </a:p>
        </p:txBody>
      </p:sp>
    </p:spTree>
    <p:extLst>
      <p:ext uri="{BB962C8B-B14F-4D97-AF65-F5344CB8AC3E}">
        <p14:creationId xmlns:p14="http://schemas.microsoft.com/office/powerpoint/2010/main" val="329502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651C026-6EAA-93A2-62DE-652951529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01" y="2050333"/>
            <a:ext cx="3647433" cy="15235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76FF48D-1ED5-2CF8-DC32-2896F2614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t="6367" r="11250" b="23114"/>
          <a:stretch/>
        </p:blipFill>
        <p:spPr bwMode="auto">
          <a:xfrm>
            <a:off x="-13985" y="3113426"/>
            <a:ext cx="1838249" cy="179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Google Shape;177;p8"/>
          <p:cNvSpPr txBox="1"/>
          <p:nvPr/>
        </p:nvSpPr>
        <p:spPr>
          <a:xfrm>
            <a:off x="3207912" y="1558363"/>
            <a:ext cx="8265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  <a:endParaRPr lang="en-US" sz="1800" dirty="0"/>
          </a:p>
        </p:txBody>
      </p:sp>
      <p:sp>
        <p:nvSpPr>
          <p:cNvPr id="180" name="Google Shape;180;p8"/>
          <p:cNvSpPr/>
          <p:nvPr/>
        </p:nvSpPr>
        <p:spPr>
          <a:xfrm>
            <a:off x="5826540" y="2399570"/>
            <a:ext cx="2972904" cy="31935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9155195" y="1452560"/>
            <a:ext cx="150161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Abbreviations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90345-EA8C-C6AD-AEF5-A62A430F8A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5645"/>
          <a:stretch/>
        </p:blipFill>
        <p:spPr>
          <a:xfrm>
            <a:off x="1798253" y="4325487"/>
            <a:ext cx="9174922" cy="720681"/>
          </a:xfrm>
          <a:prstGeom prst="rect">
            <a:avLst/>
          </a:prstGeom>
        </p:spPr>
      </p:pic>
      <p:sp>
        <p:nvSpPr>
          <p:cNvPr id="7" name="Google Shape;168;p7">
            <a:extLst>
              <a:ext uri="{FF2B5EF4-FFF2-40B4-BE49-F238E27FC236}">
                <a16:creationId xmlns:a16="http://schemas.microsoft.com/office/drawing/2014/main" id="{D90922B9-840E-528A-D4B8-9376198B8EF1}"/>
              </a:ext>
            </a:extLst>
          </p:cNvPr>
          <p:cNvSpPr/>
          <p:nvPr/>
        </p:nvSpPr>
        <p:spPr>
          <a:xfrm>
            <a:off x="6833540" y="1581581"/>
            <a:ext cx="1131935" cy="837147"/>
          </a:xfrm>
          <a:prstGeom prst="flowChartConnector">
            <a:avLst/>
          </a:prstGeom>
          <a:solidFill>
            <a:srgbClr val="C00000"/>
          </a:solidFill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69;p7">
            <a:extLst>
              <a:ext uri="{FF2B5EF4-FFF2-40B4-BE49-F238E27FC236}">
                <a16:creationId xmlns:a16="http://schemas.microsoft.com/office/drawing/2014/main" id="{603AC59B-DF40-6C9B-A460-CDBBCBEA9F7D}"/>
              </a:ext>
            </a:extLst>
          </p:cNvPr>
          <p:cNvSpPr txBox="1"/>
          <p:nvPr/>
        </p:nvSpPr>
        <p:spPr>
          <a:xfrm>
            <a:off x="6895207" y="1798790"/>
            <a:ext cx="10330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Abbreviation 2</a:t>
            </a:r>
            <a:endParaRPr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D9F30A-3600-A812-3F6F-FFAA9BCF7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6609" y="5123217"/>
            <a:ext cx="8594429" cy="15680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67B662-826F-7348-D399-8DE4DDA7CCED}"/>
              </a:ext>
            </a:extLst>
          </p:cNvPr>
          <p:cNvSpPr/>
          <p:nvPr/>
        </p:nvSpPr>
        <p:spPr>
          <a:xfrm>
            <a:off x="6585047" y="2724194"/>
            <a:ext cx="1517800" cy="4524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docanalysis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690235-CA47-1BD1-D956-C0875FF3E1D6}"/>
              </a:ext>
            </a:extLst>
          </p:cNvPr>
          <p:cNvSpPr/>
          <p:nvPr/>
        </p:nvSpPr>
        <p:spPr>
          <a:xfrm>
            <a:off x="6833541" y="4002132"/>
            <a:ext cx="2699457" cy="58544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Abbreviation 2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A2ECC2-C438-2D99-D988-4B501FEA356F}"/>
              </a:ext>
            </a:extLst>
          </p:cNvPr>
          <p:cNvCxnSpPr>
            <a:cxnSpLocks/>
          </p:cNvCxnSpPr>
          <p:nvPr/>
        </p:nvCxnSpPr>
        <p:spPr>
          <a:xfrm flipV="1">
            <a:off x="20656" y="4873115"/>
            <a:ext cx="12055061" cy="960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Robot with solid fill">
            <a:extLst>
              <a:ext uri="{FF2B5EF4-FFF2-40B4-BE49-F238E27FC236}">
                <a16:creationId xmlns:a16="http://schemas.microsoft.com/office/drawing/2014/main" id="{D7553868-054B-7944-FFB5-2E48C5117F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55818" y="5254658"/>
            <a:ext cx="1490870" cy="1490870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6542B2D-BA96-6F6A-00C1-32F8C25F4F71}"/>
              </a:ext>
            </a:extLst>
          </p:cNvPr>
          <p:cNvSpPr/>
          <p:nvPr/>
        </p:nvSpPr>
        <p:spPr>
          <a:xfrm>
            <a:off x="1365622" y="2894059"/>
            <a:ext cx="1842289" cy="1152356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Wow!!!</a:t>
            </a:r>
          </a:p>
          <a:p>
            <a:pPr algn="ctr"/>
            <a:r>
              <a:rPr lang="en-US" sz="2000" dirty="0"/>
              <a:t>So easy..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41FEB1-88E8-DC61-7630-7C66C3A7AB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37" t="2265" r="60820" b="29452"/>
          <a:stretch/>
        </p:blipFill>
        <p:spPr>
          <a:xfrm>
            <a:off x="8924050" y="1844786"/>
            <a:ext cx="2127170" cy="158762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687FBC-765C-0147-A7A5-F26C13FC0C89}"/>
              </a:ext>
            </a:extLst>
          </p:cNvPr>
          <p:cNvSpPr txBox="1"/>
          <p:nvPr/>
        </p:nvSpPr>
        <p:spPr>
          <a:xfrm rot="19720268">
            <a:off x="4129656" y="3098255"/>
            <a:ext cx="4664034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Student Authored</a:t>
            </a:r>
          </a:p>
          <a:p>
            <a:r>
              <a:rPr lang="en-US" sz="4800" dirty="0"/>
              <a:t>Learning Toolkit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902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1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780</Words>
  <Application>Microsoft Macintosh PowerPoint</Application>
  <PresentationFormat>Widescreen</PresentationFormat>
  <Paragraphs>150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游ゴシック</vt:lpstr>
      <vt:lpstr>Arial</vt:lpstr>
      <vt:lpstr>Calibri</vt:lpstr>
      <vt:lpstr>Calibri Light</vt:lpstr>
      <vt:lpstr>Consolas</vt:lpstr>
      <vt:lpstr>Courier New</vt:lpstr>
      <vt:lpstr>ipccsans</vt:lpstr>
      <vt:lpstr>Mangal</vt:lpstr>
      <vt:lpstr>Montserrat Medium</vt:lpstr>
      <vt:lpstr>Slack-Lato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Dictionaries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Plant Parts Dictionary (CEVOpen)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through tackling challenges</dc:title>
  <dc:creator>Shweata N Hegde</dc:creator>
  <cp:lastModifiedBy>Microsoft Office User</cp:lastModifiedBy>
  <cp:revision>23</cp:revision>
  <dcterms:created xsi:type="dcterms:W3CDTF">2022-06-21T07:31:53Z</dcterms:created>
  <dcterms:modified xsi:type="dcterms:W3CDTF">2022-11-29T14:08:42Z</dcterms:modified>
</cp:coreProperties>
</file>